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32" r:id="rId6"/>
    <p:sldMasterId id="2147483744" r:id="rId7"/>
    <p:sldMasterId id="2147483756" r:id="rId8"/>
    <p:sldMasterId id="2147483768" r:id="rId9"/>
    <p:sldMasterId id="2147483785" r:id="rId10"/>
  </p:sldMasterIdLst>
  <p:sldIdLst>
    <p:sldId id="257" r:id="rId11"/>
    <p:sldId id="258" r:id="rId12"/>
    <p:sldId id="262" r:id="rId13"/>
    <p:sldId id="263" r:id="rId14"/>
    <p:sldId id="260" r:id="rId15"/>
    <p:sldId id="264" r:id="rId16"/>
    <p:sldId id="265" r:id="rId17"/>
    <p:sldId id="266" r:id="rId18"/>
    <p:sldId id="261" r:id="rId19"/>
    <p:sldId id="259" r:id="rId20"/>
    <p:sldId id="272" r:id="rId21"/>
    <p:sldId id="270" r:id="rId22"/>
    <p:sldId id="271" r:id="rId23"/>
    <p:sldId id="267" r:id="rId24"/>
    <p:sldId id="269" r:id="rId25"/>
    <p:sldId id="278" r:id="rId26"/>
    <p:sldId id="279" r:id="rId27"/>
    <p:sldId id="281" r:id="rId28"/>
    <p:sldId id="274" r:id="rId29"/>
    <p:sldId id="275" r:id="rId30"/>
    <p:sldId id="276" r:id="rId31"/>
    <p:sldId id="273" r:id="rId32"/>
    <p:sldId id="282" r:id="rId33"/>
    <p:sldId id="283" r:id="rId34"/>
    <p:sldId id="284" r:id="rId35"/>
    <p:sldId id="285" r:id="rId36"/>
    <p:sldId id="288" r:id="rId37"/>
    <p:sldId id="286" r:id="rId38"/>
    <p:sldId id="287"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91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1013363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9210087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68826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8421120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4308913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9440118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88F1F18-02A1-4C9A-8EA1-666B69FBF848}" type="datetimeFigureOut">
              <a:rPr lang="en-IN" smtClean="0"/>
              <a:t>03-12-2024</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4143966020"/>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1327934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522277582"/>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1922264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86421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5527258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9321945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165698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88F1F18-02A1-4C9A-8EA1-666B69FBF848}" type="datetimeFigureOut">
              <a:rPr lang="en-IN" smtClean="0"/>
              <a:t>03-12-2024</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0A5CF37-2990-48B3-951C-F14664338F3F}"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5837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0A5CF37-2990-48B3-951C-F14664338F3F}"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97182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727819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440131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6413-8474-CB8B-EEAE-E253434C8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979646-5B8E-1EF2-EC94-CFD8090ABE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38F1B0-679D-0F63-C023-6AD2173E29AD}"/>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a:extLst>
              <a:ext uri="{FF2B5EF4-FFF2-40B4-BE49-F238E27FC236}">
                <a16:creationId xmlns:a16="http://schemas.microsoft.com/office/drawing/2014/main" id="{4CB40B71-C05D-B785-5A00-7A2A7E7ED5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0558ED-FB4A-0DA5-95D7-C54D28C6624B}"/>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83660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029B-2252-0AE9-65A5-2D865E03E4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483C50-21AA-8D2E-6BFF-47CD0DE312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EC8AC9-68AE-E059-8B13-4C4FAF64C31F}"/>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a:extLst>
              <a:ext uri="{FF2B5EF4-FFF2-40B4-BE49-F238E27FC236}">
                <a16:creationId xmlns:a16="http://schemas.microsoft.com/office/drawing/2014/main" id="{297ACE59-53A7-AB12-51CF-4F30BD3045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5A63B4-D35A-1090-76A3-FFC2227458CE}"/>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08196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0287-77A4-F32F-7385-AF87ABB91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74BC4C-A0A7-681E-FEFF-B2FFD1D45A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1A13A2-1332-AC81-5056-EC731263C18D}"/>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a:extLst>
              <a:ext uri="{FF2B5EF4-FFF2-40B4-BE49-F238E27FC236}">
                <a16:creationId xmlns:a16="http://schemas.microsoft.com/office/drawing/2014/main" id="{510221E7-BE88-BB58-BB9F-1C326735A9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8CE2DB-AADC-BC64-8678-98C1DA40E7C1}"/>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620827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1646-B66B-E999-FBEF-E0C8E4885C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EBBA8E-9290-7088-E987-AA2790287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97078B-3860-3EA6-3C1C-96FEB6F88F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3E8889-FB93-D9BD-8E7E-62BA07EB3E3C}"/>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a:extLst>
              <a:ext uri="{FF2B5EF4-FFF2-40B4-BE49-F238E27FC236}">
                <a16:creationId xmlns:a16="http://schemas.microsoft.com/office/drawing/2014/main" id="{D4DDEB0A-17AF-6E5F-CA0E-A78025D2A5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ED49A4-DED5-3D78-7ABC-5489EA5330D4}"/>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51521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DC6C-4F1E-78FF-616D-2D8A6D7B91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D420AD-8657-4465-0CE2-4B3A7F6FD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C6A5E-6278-000D-3A5F-9F42095C71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B7BEC0-6923-61B2-27D4-FE710C68A3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63869-8657-434B-1B77-DABED4FC8D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0CD0F2-3DDD-5B35-0BE8-2F3C51C17BE7}"/>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a:extLst>
              <a:ext uri="{FF2B5EF4-FFF2-40B4-BE49-F238E27FC236}">
                <a16:creationId xmlns:a16="http://schemas.microsoft.com/office/drawing/2014/main" id="{5DC11B4C-AD1B-B62C-EDCE-F2704E077C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6EB025-86D6-3D58-30AB-CB1B32348661}"/>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845327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BE8EB-4445-0334-AC66-0D9C3CC041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F3AE8E-77D7-EBC3-A457-B22118A806DC}"/>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a:extLst>
              <a:ext uri="{FF2B5EF4-FFF2-40B4-BE49-F238E27FC236}">
                <a16:creationId xmlns:a16="http://schemas.microsoft.com/office/drawing/2014/main" id="{E03A6BF2-D38B-6A6B-C4F3-45732E7061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D4A551-011A-3494-B528-6A6A93B98B8C}"/>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739702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36BF3-E198-3B97-1301-3D64E6171ECF}"/>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a:extLst>
              <a:ext uri="{FF2B5EF4-FFF2-40B4-BE49-F238E27FC236}">
                <a16:creationId xmlns:a16="http://schemas.microsoft.com/office/drawing/2014/main" id="{ADD9EE8E-1A12-4F48-BE8E-B9DC4D8213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EB8B2A-AC46-E609-8213-B85D162C742D}"/>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51349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699A-B24F-9AE9-D80F-BF8D9E5FD6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CCAB02-43EE-3CEA-2B69-F8BA94B0D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23953D-53D9-C492-B5E6-4455D0316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AAA5E-E8C4-FAA9-297A-C0F453DCF39E}"/>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a:extLst>
              <a:ext uri="{FF2B5EF4-FFF2-40B4-BE49-F238E27FC236}">
                <a16:creationId xmlns:a16="http://schemas.microsoft.com/office/drawing/2014/main" id="{89F0A925-D094-D051-2793-584C190C08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114968-8DCE-D76B-FF22-2F5EAEDE27F8}"/>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02415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070428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0498-8F02-878B-9530-0403C34F03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E82877-8C1C-07E3-F40F-3F07F47BAC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74E912-B72E-1D9E-F0D7-A233E0F2C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0C7BA-59CA-8C75-0634-E2D90FEEB7BA}"/>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a:extLst>
              <a:ext uri="{FF2B5EF4-FFF2-40B4-BE49-F238E27FC236}">
                <a16:creationId xmlns:a16="http://schemas.microsoft.com/office/drawing/2014/main" id="{ACB7170F-A88C-D833-7C7F-6188FD67E8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F22ED9-5245-A467-F38F-E747A31665E5}"/>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225694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5C9B-0DA9-B72E-F344-7A69A4DF9D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CC1F86-9091-23E1-D39E-63456E3E41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2C3AD6-B2D8-2038-B5C9-9F29ABCD8007}"/>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a:extLst>
              <a:ext uri="{FF2B5EF4-FFF2-40B4-BE49-F238E27FC236}">
                <a16:creationId xmlns:a16="http://schemas.microsoft.com/office/drawing/2014/main" id="{C820520C-080D-6885-68EA-69E1D73BC9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E7C6F8-B73A-CA2D-87ED-DF0188DD656E}"/>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317419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FD72C-2358-864D-E9E3-9C1DE3664A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6723E3-66A4-746B-AFD6-5CB8973DA8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ED33C8-820E-7906-4E5A-8A7F1CFE53C3}"/>
              </a:ext>
            </a:extLst>
          </p:cNvPr>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a:extLst>
              <a:ext uri="{FF2B5EF4-FFF2-40B4-BE49-F238E27FC236}">
                <a16:creationId xmlns:a16="http://schemas.microsoft.com/office/drawing/2014/main" id="{2C7C1E0A-FAB3-048E-F815-E8992ABEBE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C87B3C-3285-4137-6EB5-1562BBF8A653}"/>
              </a:ext>
            </a:extLst>
          </p:cNvPr>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344926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517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530133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602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4985494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611175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80697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007542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972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708607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22553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049024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668235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192347669"/>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6351553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43660211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88F1F18-02A1-4C9A-8EA1-666B69FBF848}" type="datetimeFigureOut">
              <a:rPr lang="en-IN" smtClean="0"/>
              <a:t>03-12-2024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795477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83719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98740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4020502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885483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88F1F18-02A1-4C9A-8EA1-666B69FBF848}" type="datetimeFigureOut">
              <a:rPr lang="en-IN" smtClean="0"/>
              <a:t>03-12-2024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0693619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88F1F18-02A1-4C9A-8EA1-666B69FBF848}" type="datetimeFigureOut">
              <a:rPr lang="en-IN" smtClean="0"/>
              <a:t>03-12-2024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309368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46655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389599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0A5CF37-2990-48B3-951C-F14664338F3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9512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73392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87397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2100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612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0181560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06496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7868587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22245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5041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49916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02790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235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5245014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561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7229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1170649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170888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2311288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3721388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31203087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6277357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3331196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3298303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6901567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8245774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02698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8152417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3097065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3088919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5028676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3188936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5085464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5952712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1423264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8390598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0A5CF37-2990-48B3-951C-F14664338F3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73514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049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28699185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56310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6965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62827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79394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1887583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60662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9651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8312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6791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35279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8740505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36304813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1659877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5670889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8F1F18-02A1-4C9A-8EA1-666B69FBF848}"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41229725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8F1F18-02A1-4C9A-8EA1-666B69FBF848}"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8401700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F1F18-02A1-4C9A-8EA1-666B69FBF848}"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2367686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892931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F1F18-02A1-4C9A-8EA1-666B69FBF848}"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13344792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Tree>
    <p:extLst>
      <p:ext uri="{BB962C8B-B14F-4D97-AF65-F5344CB8AC3E}">
        <p14:creationId xmlns:p14="http://schemas.microsoft.com/office/powerpoint/2010/main" val="29629195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8F1F18-02A1-4C9A-8EA1-666B69FBF848}"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5CF37-2990-48B3-951C-F14664338F3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4622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jp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theme" Target="../theme/theme9.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0A5CF37-2990-48B3-951C-F14664338F3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375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87701377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F7718E-FAC3-1227-A885-29D9476A27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1B9957-11EE-4539-7E1F-637708CF1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B0CB37-DB5A-4D73-3E50-CBC680BF31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F1F18-02A1-4C9A-8EA1-666B69FBF848}" type="datetimeFigureOut">
              <a:rPr lang="en-IN" smtClean="0"/>
              <a:t>03-12-2024</a:t>
            </a:fld>
            <a:endParaRPr lang="en-IN"/>
          </a:p>
        </p:txBody>
      </p:sp>
      <p:sp>
        <p:nvSpPr>
          <p:cNvPr id="5" name="Footer Placeholder 4">
            <a:extLst>
              <a:ext uri="{FF2B5EF4-FFF2-40B4-BE49-F238E27FC236}">
                <a16:creationId xmlns:a16="http://schemas.microsoft.com/office/drawing/2014/main" id="{F76750D3-2016-7E12-329B-57B70B6BB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3B9B1D-0FC2-F3A7-C02F-B5E75277DA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5418464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0A5CF37-2990-48B3-951C-F14664338F3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9809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33698987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0A5CF37-2990-48B3-951C-F14664338F3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2035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0A5CF37-2990-48B3-951C-F14664338F3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43305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389375630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0A5CF37-2990-48B3-951C-F14664338F3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901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8F1F18-02A1-4C9A-8EA1-666B69FBF848}" type="datetimeFigureOut">
              <a:rPr lang="en-IN" smtClean="0"/>
              <a:t>03-12-2024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0A5CF37-2990-48B3-951C-F14664338F3F}" type="slidenum">
              <a:rPr lang="en-IN" smtClean="0"/>
              <a:t>‹#›</a:t>
            </a:fld>
            <a:endParaRPr lang="en-IN"/>
          </a:p>
        </p:txBody>
      </p:sp>
    </p:spTree>
    <p:extLst>
      <p:ext uri="{BB962C8B-B14F-4D97-AF65-F5344CB8AC3E}">
        <p14:creationId xmlns:p14="http://schemas.microsoft.com/office/powerpoint/2010/main" val="80346209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5B714-C2F8-AC77-49DC-7B4497165263}"/>
              </a:ext>
            </a:extLst>
          </p:cNvPr>
          <p:cNvSpPr txBox="1">
            <a:spLocks/>
          </p:cNvSpPr>
          <p:nvPr/>
        </p:nvSpPr>
        <p:spPr>
          <a:xfrm>
            <a:off x="2477845" y="2066863"/>
            <a:ext cx="5934636" cy="156533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3200" i="1" u="sng" dirty="0">
                <a:solidFill>
                  <a:srgbClr val="0070C0"/>
                </a:solidFill>
              </a:rPr>
              <a:t>An Intelligent Tesla Autopilot </a:t>
            </a:r>
            <a:r>
              <a:rPr lang="en-IN" sz="3200" dirty="0"/>
              <a:t> </a:t>
            </a:r>
            <a:r>
              <a:rPr lang="en-IN" sz="3200" i="1" u="sng" dirty="0">
                <a:solidFill>
                  <a:srgbClr val="0070C0"/>
                </a:solidFill>
              </a:rPr>
              <a:t>Car Drive By Using AI</a:t>
            </a:r>
          </a:p>
          <a:p>
            <a:pPr marL="0" indent="0" algn="ctr">
              <a:buNone/>
            </a:pPr>
            <a:r>
              <a:rPr lang="en-IN" sz="3200" i="1" u="sng" dirty="0">
                <a:solidFill>
                  <a:srgbClr val="0070C0"/>
                </a:solidFill>
              </a:rPr>
              <a:t>   </a:t>
            </a:r>
          </a:p>
          <a:p>
            <a:pPr marL="0" indent="0" algn="ctr">
              <a:buNone/>
            </a:pPr>
            <a:endParaRPr lang="en-IN" dirty="0"/>
          </a:p>
          <a:p>
            <a:pPr marL="0" indent="0" algn="ctr">
              <a:buFont typeface="Arial" panose="020B0604020202020204" pitchFamily="34" charset="0"/>
              <a:buNone/>
            </a:pPr>
            <a:endParaRPr lang="en-IN" dirty="0">
              <a:solidFill>
                <a:srgbClr val="C00000"/>
              </a:solidFill>
            </a:endParaRPr>
          </a:p>
          <a:p>
            <a:pPr marL="0" indent="0" algn="ctr">
              <a:buNone/>
            </a:pPr>
            <a:r>
              <a:rPr lang="en-IN" dirty="0">
                <a:solidFill>
                  <a:srgbClr val="CC0099"/>
                </a:solidFill>
              </a:rPr>
              <a:t>                                                                                                                                                   </a:t>
            </a:r>
          </a:p>
        </p:txBody>
      </p:sp>
    </p:spTree>
    <p:extLst>
      <p:ext uri="{BB962C8B-B14F-4D97-AF65-F5344CB8AC3E}">
        <p14:creationId xmlns:p14="http://schemas.microsoft.com/office/powerpoint/2010/main" val="148854747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516F8-612F-C056-8EE7-3D2A22B4D7D6}"/>
              </a:ext>
            </a:extLst>
          </p:cNvPr>
          <p:cNvSpPr txBox="1"/>
          <p:nvPr/>
        </p:nvSpPr>
        <p:spPr>
          <a:xfrm>
            <a:off x="80682" y="170329"/>
            <a:ext cx="9063318" cy="523220"/>
          </a:xfrm>
          <a:prstGeom prst="rect">
            <a:avLst/>
          </a:prstGeom>
          <a:noFill/>
        </p:spPr>
        <p:txBody>
          <a:bodyPr wrap="square">
            <a:spAutoFit/>
          </a:bodyPr>
          <a:lstStyle/>
          <a:p>
            <a:r>
              <a:rPr lang="en-IN" sz="2800" u="sng" dirty="0"/>
              <a:t>E-R Diagram</a:t>
            </a:r>
            <a:endParaRPr lang="en-IN" sz="2800" dirty="0"/>
          </a:p>
        </p:txBody>
      </p:sp>
      <p:sp>
        <p:nvSpPr>
          <p:cNvPr id="5" name="TextBox 4">
            <a:extLst>
              <a:ext uri="{FF2B5EF4-FFF2-40B4-BE49-F238E27FC236}">
                <a16:creationId xmlns:a16="http://schemas.microsoft.com/office/drawing/2014/main" id="{072D03DA-A7C3-EE50-ADF4-7586FACF0AEE}"/>
              </a:ext>
            </a:extLst>
          </p:cNvPr>
          <p:cNvSpPr txBox="1"/>
          <p:nvPr/>
        </p:nvSpPr>
        <p:spPr>
          <a:xfrm>
            <a:off x="277906" y="1093695"/>
            <a:ext cx="5441576" cy="2585323"/>
          </a:xfrm>
          <a:prstGeom prst="rect">
            <a:avLst/>
          </a:prstGeom>
          <a:noFill/>
        </p:spPr>
        <p:txBody>
          <a:bodyPr wrap="square">
            <a:spAutoFit/>
          </a:bodyPr>
          <a:lstStyle/>
          <a:p>
            <a:pPr algn="l"/>
            <a:r>
              <a:rPr lang="en-US" sz="1800" b="0" i="0" dirty="0">
                <a:solidFill>
                  <a:srgbClr val="202124"/>
                </a:solidFill>
                <a:effectLst/>
                <a:latin typeface="Roboto" panose="02000000000000000000" pitchFamily="2" charset="0"/>
              </a:rPr>
              <a:t> An entity relationship diagram (ERD), also known as an entity relationship model, is </a:t>
            </a:r>
            <a:r>
              <a:rPr lang="en-US" sz="1800" b="1" i="0" dirty="0">
                <a:solidFill>
                  <a:srgbClr val="202124"/>
                </a:solidFill>
                <a:effectLst/>
                <a:latin typeface="Roboto" panose="02000000000000000000" pitchFamily="2" charset="0"/>
              </a:rPr>
              <a:t>a graphical representation that depicts relationships among people, objects, places, concepts or events within an information technology (IT) system</a:t>
            </a:r>
            <a:r>
              <a:rPr lang="en-US" sz="1800" b="0" i="0" dirty="0">
                <a:solidFill>
                  <a:srgbClr val="202124"/>
                </a:solidFill>
                <a:effectLst/>
                <a:latin typeface="Roboto" panose="02000000000000000000" pitchFamily="2" charset="0"/>
              </a:rPr>
              <a:t>.</a:t>
            </a:r>
          </a:p>
          <a:p>
            <a:pPr algn="l"/>
            <a:r>
              <a:rPr lang="en-US" sz="1800" dirty="0">
                <a:solidFill>
                  <a:srgbClr val="4D5156"/>
                </a:solidFill>
                <a:effectLst/>
              </a:rPr>
              <a:t>   An entity–relationship model describes interrelated things of interest in a specific domain of knowledge. A basic ER model is composed of entity types and specifies relationships that can exist between entities. </a:t>
            </a:r>
            <a:endParaRPr lang="en-IN" dirty="0"/>
          </a:p>
        </p:txBody>
      </p:sp>
      <p:pic>
        <p:nvPicPr>
          <p:cNvPr id="6" name="Picture 5">
            <a:extLst>
              <a:ext uri="{FF2B5EF4-FFF2-40B4-BE49-F238E27FC236}">
                <a16:creationId xmlns:a16="http://schemas.microsoft.com/office/drawing/2014/main" id="{EFE4F2ED-E957-6FF6-7031-3D944A6A5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7644" y="170329"/>
            <a:ext cx="4975412" cy="6329082"/>
          </a:xfrm>
          <a:prstGeom prst="rect">
            <a:avLst/>
          </a:prstGeom>
        </p:spPr>
      </p:pic>
    </p:spTree>
    <p:extLst>
      <p:ext uri="{BB962C8B-B14F-4D97-AF65-F5344CB8AC3E}">
        <p14:creationId xmlns:p14="http://schemas.microsoft.com/office/powerpoint/2010/main" val="8974563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F20ED-7EF2-8928-AB09-F9EB87FDF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4" y="215152"/>
            <a:ext cx="10605248" cy="6642847"/>
          </a:xfrm>
          <a:prstGeom prst="rect">
            <a:avLst/>
          </a:prstGeom>
        </p:spPr>
      </p:pic>
    </p:spTree>
    <p:extLst>
      <p:ext uri="{BB962C8B-B14F-4D97-AF65-F5344CB8AC3E}">
        <p14:creationId xmlns:p14="http://schemas.microsoft.com/office/powerpoint/2010/main" val="1513232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EFE50-BE95-03FB-3BE8-DB4C9155D870}"/>
              </a:ext>
            </a:extLst>
          </p:cNvPr>
          <p:cNvSpPr txBox="1"/>
          <p:nvPr/>
        </p:nvSpPr>
        <p:spPr>
          <a:xfrm>
            <a:off x="152400" y="188259"/>
            <a:ext cx="8991600" cy="461665"/>
          </a:xfrm>
          <a:prstGeom prst="rect">
            <a:avLst/>
          </a:prstGeom>
          <a:noFill/>
        </p:spPr>
        <p:txBody>
          <a:bodyPr wrap="square">
            <a:spAutoFit/>
          </a:bodyPr>
          <a:lstStyle/>
          <a:p>
            <a:r>
              <a:rPr lang="en-IN" sz="2400" u="sng" dirty="0"/>
              <a:t>UML(</a:t>
            </a:r>
            <a:r>
              <a:rPr lang="en-IN" sz="2400" b="0" i="0" u="sng" dirty="0">
                <a:solidFill>
                  <a:srgbClr val="202124"/>
                </a:solidFill>
                <a:effectLst/>
                <a:latin typeface="Roboto" panose="02000000000000000000" pitchFamily="2" charset="0"/>
              </a:rPr>
              <a:t> Unified </a:t>
            </a:r>
            <a:r>
              <a:rPr lang="en-IN" sz="2400" b="0" i="0" u="sng" dirty="0" err="1">
                <a:solidFill>
                  <a:srgbClr val="202124"/>
                </a:solidFill>
                <a:effectLst/>
                <a:latin typeface="Roboto" panose="02000000000000000000" pitchFamily="2" charset="0"/>
              </a:rPr>
              <a:t>Modeling</a:t>
            </a:r>
            <a:r>
              <a:rPr lang="en-IN" sz="2400" b="0" i="0" u="sng" dirty="0">
                <a:solidFill>
                  <a:srgbClr val="202124"/>
                </a:solidFill>
                <a:effectLst/>
                <a:latin typeface="Roboto" panose="02000000000000000000" pitchFamily="2" charset="0"/>
              </a:rPr>
              <a:t> Language)</a:t>
            </a:r>
            <a:r>
              <a:rPr lang="en-IN" sz="2400" u="sng" dirty="0"/>
              <a:t> Diagram</a:t>
            </a:r>
            <a:endParaRPr lang="en-IN" sz="2400" dirty="0"/>
          </a:p>
        </p:txBody>
      </p:sp>
      <p:sp>
        <p:nvSpPr>
          <p:cNvPr id="5" name="TextBox 4">
            <a:extLst>
              <a:ext uri="{FF2B5EF4-FFF2-40B4-BE49-F238E27FC236}">
                <a16:creationId xmlns:a16="http://schemas.microsoft.com/office/drawing/2014/main" id="{89C48A2F-6EFA-AF24-3A4E-F629C6443E14}"/>
              </a:ext>
            </a:extLst>
          </p:cNvPr>
          <p:cNvSpPr txBox="1"/>
          <p:nvPr/>
        </p:nvSpPr>
        <p:spPr>
          <a:xfrm>
            <a:off x="152400" y="824753"/>
            <a:ext cx="8991600" cy="1200329"/>
          </a:xfrm>
          <a:prstGeom prst="rect">
            <a:avLst/>
          </a:prstGeom>
          <a:noFill/>
        </p:spPr>
        <p:txBody>
          <a:bodyPr wrap="square">
            <a:spAutoFit/>
          </a:bodyPr>
          <a:lstStyle/>
          <a:p>
            <a:r>
              <a:rPr lang="en-US" sz="1400" b="0" i="0" dirty="0">
                <a:solidFill>
                  <a:srgbClr val="202124"/>
                </a:solidFill>
                <a:effectLst/>
                <a:latin typeface="Roboto" panose="02000000000000000000" pitchFamily="2" charset="0"/>
              </a:rPr>
              <a:t> </a:t>
            </a:r>
            <a:r>
              <a:rPr lang="en-US" sz="1800" b="0" i="0" dirty="0">
                <a:solidFill>
                  <a:srgbClr val="202124"/>
                </a:solidFill>
                <a:effectLst/>
                <a:latin typeface="Roboto" panose="02000000000000000000" pitchFamily="2" charset="0"/>
              </a:rPr>
              <a:t>Most commonly, a UML diagram is used </a:t>
            </a:r>
            <a:r>
              <a:rPr lang="en-US" sz="1800" b="1" i="0" dirty="0">
                <a:solidFill>
                  <a:srgbClr val="202124"/>
                </a:solidFill>
                <a:effectLst/>
                <a:latin typeface="Roboto" panose="02000000000000000000" pitchFamily="2" charset="0"/>
              </a:rPr>
              <a:t>to analyze existing software, model new software, and plan software development and prioritization</a:t>
            </a:r>
            <a:r>
              <a:rPr lang="en-US" sz="1800" b="0" i="0" dirty="0">
                <a:solidFill>
                  <a:srgbClr val="202124"/>
                </a:solidFill>
                <a:effectLst/>
                <a:latin typeface="Roboto" panose="02000000000000000000" pitchFamily="2" charset="0"/>
              </a:rPr>
              <a:t>. Simply put, if you need a way to visualize and plan your software development process, a UML diagram is incredibly helpful</a:t>
            </a:r>
            <a:endParaRPr lang="en-IN" dirty="0"/>
          </a:p>
        </p:txBody>
      </p:sp>
      <p:pic>
        <p:nvPicPr>
          <p:cNvPr id="6" name="Picture 5">
            <a:extLst>
              <a:ext uri="{FF2B5EF4-FFF2-40B4-BE49-F238E27FC236}">
                <a16:creationId xmlns:a16="http://schemas.microsoft.com/office/drawing/2014/main" id="{FC533D05-AE5F-5306-3F95-0F06F93D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44" y="2734235"/>
            <a:ext cx="7886700" cy="3532094"/>
          </a:xfrm>
          <a:prstGeom prst="rect">
            <a:avLst/>
          </a:prstGeom>
        </p:spPr>
      </p:pic>
    </p:spTree>
    <p:extLst>
      <p:ext uri="{BB962C8B-B14F-4D97-AF65-F5344CB8AC3E}">
        <p14:creationId xmlns:p14="http://schemas.microsoft.com/office/powerpoint/2010/main" val="54615906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2F116-826D-01E9-D5F6-FF02DF0B9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259"/>
            <a:ext cx="10031506" cy="5934635"/>
          </a:xfrm>
          <a:prstGeom prst="rect">
            <a:avLst/>
          </a:prstGeom>
        </p:spPr>
      </p:pic>
    </p:spTree>
    <p:extLst>
      <p:ext uri="{BB962C8B-B14F-4D97-AF65-F5344CB8AC3E}">
        <p14:creationId xmlns:p14="http://schemas.microsoft.com/office/powerpoint/2010/main" val="29607410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5C7E4D-CC46-8F10-79C0-E7ABBB3AD35E}"/>
              </a:ext>
            </a:extLst>
          </p:cNvPr>
          <p:cNvSpPr txBox="1"/>
          <p:nvPr/>
        </p:nvSpPr>
        <p:spPr>
          <a:xfrm>
            <a:off x="206189" y="421342"/>
            <a:ext cx="8794376" cy="1569660"/>
          </a:xfrm>
          <a:prstGeom prst="rect">
            <a:avLst/>
          </a:prstGeom>
          <a:noFill/>
        </p:spPr>
        <p:txBody>
          <a:bodyPr wrap="square">
            <a:spAutoFit/>
          </a:bodyPr>
          <a:lstStyle/>
          <a:p>
            <a:r>
              <a:rPr lang="en-IN" sz="4800" b="1" u="sng" strike="noStrike" spc="-1" dirty="0">
                <a:solidFill>
                  <a:srgbClr val="FF0000"/>
                </a:solidFill>
                <a:latin typeface="Times New Roman" panose="02020603050405020304" pitchFamily="18" charset="0"/>
                <a:cs typeface="Times New Roman" panose="02020603050405020304" pitchFamily="18" charset="0"/>
              </a:rPr>
              <a:t>Modules:</a:t>
            </a:r>
            <a:br>
              <a:rPr lang="en-US" sz="4800" b="0" u="sng" strike="noStrike" spc="-1" dirty="0">
                <a:solidFill>
                  <a:srgbClr val="FF0000"/>
                </a:solidFill>
                <a:latin typeface="Calibri"/>
              </a:rPr>
            </a:br>
            <a:endParaRPr lang="en-IN" sz="4800" dirty="0"/>
          </a:p>
        </p:txBody>
      </p:sp>
      <p:sp>
        <p:nvSpPr>
          <p:cNvPr id="5" name="TextBox 4">
            <a:extLst>
              <a:ext uri="{FF2B5EF4-FFF2-40B4-BE49-F238E27FC236}">
                <a16:creationId xmlns:a16="http://schemas.microsoft.com/office/drawing/2014/main" id="{7469DD29-9677-3FE5-4493-86A28BA4C0CD}"/>
              </a:ext>
            </a:extLst>
          </p:cNvPr>
          <p:cNvSpPr txBox="1"/>
          <p:nvPr/>
        </p:nvSpPr>
        <p:spPr>
          <a:xfrm>
            <a:off x="349624" y="1264024"/>
            <a:ext cx="8794376" cy="2308324"/>
          </a:xfrm>
          <a:prstGeom prst="rect">
            <a:avLst/>
          </a:prstGeom>
          <a:noFill/>
        </p:spPr>
        <p:txBody>
          <a:bodyPr wrap="square">
            <a:spAutoFit/>
          </a:bodyPr>
          <a:lstStyle/>
          <a:p>
            <a:pPr algn="l">
              <a:buFont typeface="+mj-lt"/>
              <a:buAutoNum type="arabicPeriod"/>
            </a:pPr>
            <a:r>
              <a:rPr lang="en-US" sz="3600" i="0" dirty="0">
                <a:solidFill>
                  <a:srgbClr val="212529"/>
                </a:solidFill>
                <a:effectLst/>
                <a:latin typeface="Times New Roman" panose="02020603050405020304" pitchFamily="18" charset="0"/>
                <a:cs typeface="Times New Roman" panose="02020603050405020304" pitchFamily="18" charset="0"/>
              </a:rPr>
              <a:t>Perception </a:t>
            </a:r>
          </a:p>
          <a:p>
            <a:pPr algn="l">
              <a:buFont typeface="+mj-lt"/>
              <a:buAutoNum type="arabicPeriod"/>
            </a:pPr>
            <a:r>
              <a:rPr lang="en-US" sz="3600" i="0" dirty="0">
                <a:solidFill>
                  <a:srgbClr val="212529"/>
                </a:solidFill>
                <a:effectLst/>
                <a:latin typeface="Times New Roman" panose="02020603050405020304" pitchFamily="18" charset="0"/>
                <a:cs typeface="Times New Roman" panose="02020603050405020304" pitchFamily="18" charset="0"/>
              </a:rPr>
              <a:t>Localization</a:t>
            </a:r>
          </a:p>
          <a:p>
            <a:pPr algn="l">
              <a:buFont typeface="+mj-lt"/>
              <a:buAutoNum type="arabicPeriod"/>
            </a:pPr>
            <a:r>
              <a:rPr lang="en-US" sz="3600" i="0" dirty="0">
                <a:solidFill>
                  <a:srgbClr val="212529"/>
                </a:solidFill>
                <a:effectLst/>
                <a:latin typeface="Times New Roman" panose="02020603050405020304" pitchFamily="18" charset="0"/>
                <a:cs typeface="Times New Roman" panose="02020603050405020304" pitchFamily="18" charset="0"/>
              </a:rPr>
              <a:t>Prediction</a:t>
            </a:r>
          </a:p>
          <a:p>
            <a:pPr algn="l">
              <a:buFont typeface="+mj-lt"/>
              <a:buAutoNum type="arabicPeriod"/>
            </a:pPr>
            <a:r>
              <a:rPr lang="en-US" sz="3600" i="0" dirty="0">
                <a:solidFill>
                  <a:srgbClr val="212529"/>
                </a:solidFill>
                <a:effectLst/>
                <a:latin typeface="Times New Roman" panose="02020603050405020304" pitchFamily="18" charset="0"/>
                <a:cs typeface="Times New Roman" panose="02020603050405020304" pitchFamily="18" charset="0"/>
              </a:rPr>
              <a:t>Decision Making</a:t>
            </a:r>
          </a:p>
        </p:txBody>
      </p:sp>
    </p:spTree>
    <p:extLst>
      <p:ext uri="{BB962C8B-B14F-4D97-AF65-F5344CB8AC3E}">
        <p14:creationId xmlns:p14="http://schemas.microsoft.com/office/powerpoint/2010/main" val="1861809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8A1F56-AEC2-4CEB-EC9F-6B125E1E395B}"/>
              </a:ext>
            </a:extLst>
          </p:cNvPr>
          <p:cNvSpPr txBox="1"/>
          <p:nvPr/>
        </p:nvSpPr>
        <p:spPr>
          <a:xfrm>
            <a:off x="206188" y="206188"/>
            <a:ext cx="8973671" cy="646331"/>
          </a:xfrm>
          <a:prstGeom prst="rect">
            <a:avLst/>
          </a:prstGeom>
          <a:noFill/>
        </p:spPr>
        <p:txBody>
          <a:bodyPr wrap="square">
            <a:spAutoFit/>
          </a:bodyPr>
          <a:lstStyle/>
          <a:p>
            <a:r>
              <a:rPr lang="en-US" sz="3600" b="1" u="sng" dirty="0">
                <a:solidFill>
                  <a:srgbClr val="00B0F0"/>
                </a:solidFill>
                <a:latin typeface="Times New Roman" panose="02020603050405020304" pitchFamily="18" charset="0"/>
                <a:cs typeface="Times New Roman" panose="02020603050405020304" pitchFamily="18" charset="0"/>
              </a:rPr>
              <a:t>MODULE DESCRIPTION</a:t>
            </a:r>
            <a:endParaRPr lang="en-IN" sz="3600" dirty="0"/>
          </a:p>
        </p:txBody>
      </p:sp>
      <p:sp>
        <p:nvSpPr>
          <p:cNvPr id="5" name="TextBox 4">
            <a:extLst>
              <a:ext uri="{FF2B5EF4-FFF2-40B4-BE49-F238E27FC236}">
                <a16:creationId xmlns:a16="http://schemas.microsoft.com/office/drawing/2014/main" id="{3AF3DBB0-DD31-69EF-66AF-21A00B2C4296}"/>
              </a:ext>
            </a:extLst>
          </p:cNvPr>
          <p:cNvSpPr txBox="1"/>
          <p:nvPr/>
        </p:nvSpPr>
        <p:spPr>
          <a:xfrm>
            <a:off x="206188" y="1326776"/>
            <a:ext cx="11860306" cy="3785652"/>
          </a:xfrm>
          <a:prstGeom prst="rect">
            <a:avLst/>
          </a:prstGeom>
          <a:noFill/>
        </p:spPr>
        <p:txBody>
          <a:bodyPr wrap="square">
            <a:spAutoFit/>
          </a:bodyPr>
          <a:lstStyle/>
          <a:p>
            <a:pPr marL="0" indent="0" algn="just">
              <a:buNone/>
            </a:pPr>
            <a:r>
              <a:rPr lang="en-IN" sz="4000" b="0" i="0" u="sng" dirty="0">
                <a:solidFill>
                  <a:srgbClr val="FF0000"/>
                </a:solidFill>
                <a:effectLst/>
                <a:latin typeface="Mulish"/>
              </a:rPr>
              <a:t>1.Perception::  </a:t>
            </a:r>
            <a:r>
              <a:rPr lang="en-US" sz="4000" b="0" i="0" dirty="0">
                <a:solidFill>
                  <a:srgbClr val="212529"/>
                </a:solidFill>
                <a:effectLst/>
                <a:latin typeface="Mulish"/>
              </a:rPr>
              <a:t>One of the most important properties </a:t>
            </a:r>
            <a:r>
              <a:rPr lang="en-US" sz="4000" b="1" i="0" dirty="0">
                <a:solidFill>
                  <a:srgbClr val="212529"/>
                </a:solidFill>
                <a:effectLst/>
                <a:latin typeface="Mulish"/>
              </a:rPr>
              <a:t>that</a:t>
            </a:r>
            <a:r>
              <a:rPr lang="en-US" sz="4000" b="0" i="0" dirty="0">
                <a:solidFill>
                  <a:srgbClr val="212529"/>
                </a:solidFill>
                <a:effectLst/>
                <a:latin typeface="Mulish"/>
              </a:rPr>
              <a:t> self-driving cars must have is </a:t>
            </a:r>
            <a:r>
              <a:rPr lang="en-US" sz="4000" b="1" i="0" dirty="0">
                <a:solidFill>
                  <a:srgbClr val="212529"/>
                </a:solidFill>
                <a:effectLst/>
                <a:latin typeface="Mulish"/>
              </a:rPr>
              <a:t>perception</a:t>
            </a:r>
            <a:r>
              <a:rPr lang="en-US" sz="4000" b="0" i="0" dirty="0">
                <a:solidFill>
                  <a:srgbClr val="212529"/>
                </a:solidFill>
                <a:effectLst/>
                <a:latin typeface="Mulish"/>
              </a:rPr>
              <a:t>, which helps the car see the world around itself, as well as recognize and classify the things that it sees. In order to make good decisions, the car needs to recognize objects instantly</a:t>
            </a:r>
            <a:r>
              <a:rPr lang="en-US" sz="4000" b="0" i="0" dirty="0">
                <a:effectLst/>
                <a:latin typeface="Mulish"/>
              </a:rPr>
              <a:t>.</a:t>
            </a:r>
          </a:p>
        </p:txBody>
      </p:sp>
    </p:spTree>
    <p:extLst>
      <p:ext uri="{BB962C8B-B14F-4D97-AF65-F5344CB8AC3E}">
        <p14:creationId xmlns:p14="http://schemas.microsoft.com/office/powerpoint/2010/main" val="1340705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D99375-C7BB-B5F2-F56C-E2B09AD36C18}"/>
              </a:ext>
            </a:extLst>
          </p:cNvPr>
          <p:cNvSpPr txBox="1"/>
          <p:nvPr/>
        </p:nvSpPr>
        <p:spPr>
          <a:xfrm>
            <a:off x="89647" y="430306"/>
            <a:ext cx="11967882" cy="2862322"/>
          </a:xfrm>
          <a:prstGeom prst="rect">
            <a:avLst/>
          </a:prstGeom>
          <a:noFill/>
        </p:spPr>
        <p:txBody>
          <a:bodyPr wrap="square">
            <a:spAutoFit/>
          </a:bodyPr>
          <a:lstStyle/>
          <a:p>
            <a:pPr algn="just"/>
            <a:r>
              <a:rPr lang="en-US" sz="4400" u="sng" dirty="0">
                <a:solidFill>
                  <a:srgbClr val="FF0000"/>
                </a:solidFill>
                <a:latin typeface="Mulish"/>
                <a:cs typeface="Times New Roman" panose="02020603050405020304" pitchFamily="18" charset="0"/>
              </a:rPr>
              <a:t>2.</a:t>
            </a:r>
            <a:r>
              <a:rPr lang="en-US" sz="4400" i="0" dirty="0">
                <a:solidFill>
                  <a:srgbClr val="212529"/>
                </a:solidFill>
                <a:effectLst/>
                <a:latin typeface="Times New Roman" panose="02020603050405020304" pitchFamily="18" charset="0"/>
                <a:cs typeface="Times New Roman" panose="02020603050405020304" pitchFamily="18" charset="0"/>
              </a:rPr>
              <a:t> </a:t>
            </a:r>
            <a:r>
              <a:rPr lang="en-US" sz="4400" i="0" u="sng" dirty="0">
                <a:solidFill>
                  <a:srgbClr val="FF0000"/>
                </a:solidFill>
                <a:effectLst/>
                <a:latin typeface="Times New Roman" panose="02020603050405020304" pitchFamily="18" charset="0"/>
                <a:cs typeface="Times New Roman" panose="02020603050405020304" pitchFamily="18" charset="0"/>
              </a:rPr>
              <a:t>Localization:: </a:t>
            </a:r>
            <a:r>
              <a:rPr lang="en-US" sz="4400" b="0" i="0" dirty="0">
                <a:solidFill>
                  <a:srgbClr val="212529"/>
                </a:solidFill>
                <a:effectLst/>
                <a:latin typeface="Mulish"/>
              </a:rPr>
              <a:t>Localization algorithms in self-driving cars calculate the position and orientation of the vehicle as it navigates – a science known as Visual Odometry (VO</a:t>
            </a:r>
            <a:r>
              <a:rPr lang="en-US" sz="4800" b="0" i="0" dirty="0">
                <a:solidFill>
                  <a:srgbClr val="212529"/>
                </a:solidFill>
                <a:effectLst/>
                <a:latin typeface="Mulish"/>
              </a:rPr>
              <a:t>).</a:t>
            </a:r>
            <a:endParaRPr lang="en-IN" sz="4800" dirty="0"/>
          </a:p>
        </p:txBody>
      </p:sp>
    </p:spTree>
    <p:extLst>
      <p:ext uri="{BB962C8B-B14F-4D97-AF65-F5344CB8AC3E}">
        <p14:creationId xmlns:p14="http://schemas.microsoft.com/office/powerpoint/2010/main" val="318818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E495ED-B299-7511-FAF9-8AFB910B0CD4}"/>
              </a:ext>
            </a:extLst>
          </p:cNvPr>
          <p:cNvSpPr txBox="1"/>
          <p:nvPr/>
        </p:nvSpPr>
        <p:spPr>
          <a:xfrm>
            <a:off x="206187" y="537882"/>
            <a:ext cx="11851341" cy="4401205"/>
          </a:xfrm>
          <a:prstGeom prst="rect">
            <a:avLst/>
          </a:prstGeom>
          <a:noFill/>
        </p:spPr>
        <p:txBody>
          <a:bodyPr wrap="square">
            <a:spAutoFit/>
          </a:bodyPr>
          <a:lstStyle/>
          <a:p>
            <a:pPr marL="0" indent="0" algn="just">
              <a:buNone/>
            </a:pPr>
            <a:r>
              <a:rPr lang="en-US" sz="4000" u="sng" dirty="0">
                <a:solidFill>
                  <a:srgbClr val="FF0000"/>
                </a:solidFill>
                <a:latin typeface="Times New Roman" panose="02020603050405020304" pitchFamily="18" charset="0"/>
                <a:cs typeface="Times New Roman" panose="02020603050405020304" pitchFamily="18" charset="0"/>
              </a:rPr>
              <a:t>3.</a:t>
            </a:r>
            <a:r>
              <a:rPr lang="en-US" sz="4000" i="0" u="sng" dirty="0">
                <a:solidFill>
                  <a:srgbClr val="FF0000"/>
                </a:solidFill>
                <a:effectLst/>
                <a:latin typeface="Times New Roman" panose="02020603050405020304" pitchFamily="18" charset="0"/>
                <a:cs typeface="Times New Roman" panose="02020603050405020304" pitchFamily="18" charset="0"/>
              </a:rPr>
              <a:t> Prediction:: </a:t>
            </a:r>
            <a:r>
              <a:rPr lang="en-US" sz="4000" b="0" i="0" dirty="0">
                <a:solidFill>
                  <a:srgbClr val="212529"/>
                </a:solidFill>
                <a:effectLst/>
                <a:latin typeface="Mulish"/>
              </a:rPr>
              <a:t>Understanding human drivers is a very complex task. It involves emotions rather than logic, and these are all fueled with </a:t>
            </a:r>
            <a:r>
              <a:rPr lang="en-US" sz="4000" b="1" i="0" dirty="0">
                <a:solidFill>
                  <a:srgbClr val="212529"/>
                </a:solidFill>
                <a:effectLst/>
                <a:latin typeface="Mulish"/>
              </a:rPr>
              <a:t>reactions</a:t>
            </a:r>
            <a:r>
              <a:rPr lang="en-US" sz="4000" b="0" i="0" dirty="0">
                <a:solidFill>
                  <a:srgbClr val="212529"/>
                </a:solidFill>
                <a:effectLst/>
                <a:latin typeface="Mulish"/>
              </a:rPr>
              <a:t>. It becomes very uncertain what the next action will be of the drivers or pedestrians nearby, so a system that can predict the actions of other road users can be very important for road safety</a:t>
            </a:r>
            <a:endParaRPr lang="en-IN" sz="4000" dirty="0"/>
          </a:p>
        </p:txBody>
      </p:sp>
    </p:spTree>
    <p:extLst>
      <p:ext uri="{BB962C8B-B14F-4D97-AF65-F5344CB8AC3E}">
        <p14:creationId xmlns:p14="http://schemas.microsoft.com/office/powerpoint/2010/main" val="112435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05019-4A8F-FE83-846E-310AB06E662D}"/>
              </a:ext>
            </a:extLst>
          </p:cNvPr>
          <p:cNvSpPr txBox="1"/>
          <p:nvPr/>
        </p:nvSpPr>
        <p:spPr>
          <a:xfrm>
            <a:off x="215153" y="654424"/>
            <a:ext cx="11878235" cy="5016758"/>
          </a:xfrm>
          <a:prstGeom prst="rect">
            <a:avLst/>
          </a:prstGeom>
          <a:noFill/>
        </p:spPr>
        <p:txBody>
          <a:bodyPr wrap="square">
            <a:spAutoFit/>
          </a:bodyPr>
          <a:lstStyle/>
          <a:p>
            <a:pPr algn="just"/>
            <a:r>
              <a:rPr lang="en-US" sz="4000" i="0" u="sng" dirty="0">
                <a:solidFill>
                  <a:srgbClr val="FF0000"/>
                </a:solidFill>
                <a:effectLst/>
                <a:latin typeface="Times New Roman" panose="02020603050405020304" pitchFamily="18" charset="0"/>
                <a:cs typeface="Times New Roman" panose="02020603050405020304" pitchFamily="18" charset="0"/>
              </a:rPr>
              <a:t>4.Decision Making :: </a:t>
            </a:r>
            <a:r>
              <a:rPr lang="en-US" sz="4000" b="0" i="0" dirty="0">
                <a:solidFill>
                  <a:srgbClr val="212529"/>
                </a:solidFill>
                <a:effectLst/>
                <a:latin typeface="Mulish"/>
              </a:rPr>
              <a:t>Decision-making is vital in self-driving cars. They need a system that’s dynamic and precise in an uncertain environment. It needs to take into account that not all sensor readings will be true, and that humans can make unpredictable choices while driving. These things can’t be measured directly. Even if we could measure them, we can’t predict them with good accuracy</a:t>
            </a:r>
            <a:endParaRPr lang="en-IN" sz="4000" dirty="0"/>
          </a:p>
        </p:txBody>
      </p:sp>
    </p:spTree>
    <p:extLst>
      <p:ext uri="{BB962C8B-B14F-4D97-AF65-F5344CB8AC3E}">
        <p14:creationId xmlns:p14="http://schemas.microsoft.com/office/powerpoint/2010/main" val="14587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922E3E-1BD1-CAE8-4E9B-74A43BE5BC7B}"/>
              </a:ext>
            </a:extLst>
          </p:cNvPr>
          <p:cNvSpPr txBox="1"/>
          <p:nvPr/>
        </p:nvSpPr>
        <p:spPr>
          <a:xfrm>
            <a:off x="179294" y="98613"/>
            <a:ext cx="8964706" cy="1200329"/>
          </a:xfrm>
          <a:prstGeom prst="rect">
            <a:avLst/>
          </a:prstGeom>
          <a:noFill/>
        </p:spPr>
        <p:txBody>
          <a:bodyPr wrap="square">
            <a:spAutoFit/>
          </a:bodyPr>
          <a:lstStyle/>
          <a:p>
            <a:r>
              <a:rPr lang="en-IN" sz="3600" b="1" u="sng" strike="noStrike" spc="-1" dirty="0">
                <a:solidFill>
                  <a:srgbClr val="00B0F0"/>
                </a:solidFill>
                <a:latin typeface="Times New Roman" panose="02020603050405020304" pitchFamily="18" charset="0"/>
                <a:cs typeface="Times New Roman" panose="02020603050405020304" pitchFamily="18" charset="0"/>
              </a:rPr>
              <a:t>System Specification:</a:t>
            </a:r>
            <a:br>
              <a:rPr lang="en-US" sz="3600" b="0" u="sng" strike="noStrike" spc="-1" dirty="0">
                <a:solidFill>
                  <a:srgbClr val="7030A0"/>
                </a:solidFill>
                <a:latin typeface="Calibri"/>
              </a:rPr>
            </a:br>
            <a:endParaRPr lang="en-IN" sz="3600" dirty="0"/>
          </a:p>
        </p:txBody>
      </p:sp>
      <p:sp>
        <p:nvSpPr>
          <p:cNvPr id="5" name="TextBox 4">
            <a:extLst>
              <a:ext uri="{FF2B5EF4-FFF2-40B4-BE49-F238E27FC236}">
                <a16:creationId xmlns:a16="http://schemas.microsoft.com/office/drawing/2014/main" id="{45E42C1B-0531-A976-3761-6079C1E77556}"/>
              </a:ext>
            </a:extLst>
          </p:cNvPr>
          <p:cNvSpPr txBox="1"/>
          <p:nvPr/>
        </p:nvSpPr>
        <p:spPr>
          <a:xfrm>
            <a:off x="3041276" y="1743544"/>
            <a:ext cx="6100482" cy="4608441"/>
          </a:xfrm>
          <a:prstGeom prst="rect">
            <a:avLst/>
          </a:prstGeom>
          <a:noFill/>
        </p:spPr>
        <p:txBody>
          <a:bodyPr wrap="square">
            <a:spAutoFit/>
          </a:bodyPr>
          <a:lstStyle/>
          <a:p>
            <a:pPr marL="228600" indent="-228240">
              <a:lnSpc>
                <a:spcPct val="90000"/>
              </a:lnSpc>
              <a:spcBef>
                <a:spcPts val="1001"/>
              </a:spcBef>
              <a:buClr>
                <a:srgbClr val="000000"/>
              </a:buClr>
              <a:buFont typeface="Arial"/>
              <a:buChar char="•"/>
            </a:pPr>
            <a:r>
              <a:rPr lang="en-IN" sz="2800" b="0" strike="noStrike" spc="-1" dirty="0">
                <a:solidFill>
                  <a:srgbClr val="FF0000"/>
                </a:solidFill>
                <a:latin typeface="Calibri"/>
              </a:rPr>
              <a:t>Software Requirements:</a:t>
            </a:r>
            <a:endParaRPr lang="en-US" sz="2800" b="0" strike="noStrike" spc="-1" dirty="0">
              <a:solidFill>
                <a:srgbClr val="FF0000"/>
              </a:solidFill>
              <a:latin typeface="Calibri"/>
            </a:endParaRPr>
          </a:p>
          <a:p>
            <a:pPr>
              <a:lnSpc>
                <a:spcPct val="90000"/>
              </a:lnSpc>
              <a:spcBef>
                <a:spcPts val="1001"/>
              </a:spcBef>
              <a:tabLst>
                <a:tab pos="0" algn="l"/>
              </a:tabLst>
            </a:pPr>
            <a:r>
              <a:rPr lang="en-IN" sz="2800" b="0" strike="noStrike" spc="-1" dirty="0">
                <a:solidFill>
                  <a:srgbClr val="000000"/>
                </a:solidFill>
                <a:latin typeface="Calibri"/>
              </a:rPr>
              <a:t>	   Operating System: Windows</a:t>
            </a:r>
            <a:endParaRPr lang="en-US" sz="2800" b="0" strike="noStrike" spc="-1" dirty="0">
              <a:solidFill>
                <a:srgbClr val="000000"/>
              </a:solidFill>
              <a:latin typeface="Calibri"/>
            </a:endParaRPr>
          </a:p>
          <a:p>
            <a:pPr>
              <a:lnSpc>
                <a:spcPct val="90000"/>
              </a:lnSpc>
              <a:spcBef>
                <a:spcPts val="1001"/>
              </a:spcBef>
              <a:tabLst>
                <a:tab pos="0" algn="l"/>
              </a:tabLst>
            </a:pPr>
            <a:r>
              <a:rPr lang="en-IN" sz="2800" b="0" strike="noStrike" spc="-1" dirty="0">
                <a:solidFill>
                  <a:srgbClr val="000000"/>
                </a:solidFill>
                <a:latin typeface="Calibri"/>
              </a:rPr>
              <a:t>	   Coding Language: Python </a:t>
            </a:r>
          </a:p>
          <a:p>
            <a:pPr>
              <a:lnSpc>
                <a:spcPct val="90000"/>
              </a:lnSpc>
              <a:spcBef>
                <a:spcPts val="1001"/>
              </a:spcBef>
              <a:tabLst>
                <a:tab pos="0" algn="l"/>
              </a:tabLst>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IN" sz="2800" b="0" strike="noStrike" spc="-1" dirty="0">
                <a:solidFill>
                  <a:srgbClr val="FF0000"/>
                </a:solidFill>
                <a:latin typeface="Calibri"/>
              </a:rPr>
              <a:t>Hardware Requirements:</a:t>
            </a:r>
            <a:endParaRPr lang="en-US" sz="2800" b="0" strike="noStrike" spc="-1" dirty="0">
              <a:solidFill>
                <a:srgbClr val="FF0000"/>
              </a:solidFill>
              <a:latin typeface="Calibri"/>
            </a:endParaRPr>
          </a:p>
          <a:p>
            <a:pPr>
              <a:lnSpc>
                <a:spcPct val="90000"/>
              </a:lnSpc>
              <a:spcBef>
                <a:spcPts val="1001"/>
              </a:spcBef>
              <a:tabLst>
                <a:tab pos="0" algn="l"/>
              </a:tabLst>
            </a:pPr>
            <a:r>
              <a:rPr lang="en-IN" sz="2800" b="0" strike="noStrike" spc="-1" dirty="0">
                <a:solidFill>
                  <a:srgbClr val="000000"/>
                </a:solidFill>
                <a:latin typeface="Calibri"/>
              </a:rPr>
              <a:t>	   Processor – i3</a:t>
            </a:r>
            <a:endParaRPr lang="en-US" sz="2800" b="0" strike="noStrike" spc="-1" dirty="0">
              <a:solidFill>
                <a:srgbClr val="000000"/>
              </a:solidFill>
              <a:latin typeface="Calibri"/>
            </a:endParaRPr>
          </a:p>
          <a:p>
            <a:pPr>
              <a:lnSpc>
                <a:spcPct val="90000"/>
              </a:lnSpc>
              <a:spcBef>
                <a:spcPts val="1001"/>
              </a:spcBef>
              <a:tabLst>
                <a:tab pos="0" algn="l"/>
              </a:tabLst>
            </a:pPr>
            <a:r>
              <a:rPr lang="en-IN" sz="2800" b="0" strike="noStrike" spc="-1" dirty="0">
                <a:solidFill>
                  <a:srgbClr val="000000"/>
                </a:solidFill>
                <a:latin typeface="Calibri"/>
              </a:rPr>
              <a:t>   Speed – 2.4 GHz</a:t>
            </a:r>
            <a:endParaRPr lang="en-US" sz="2800" b="0" strike="noStrike" spc="-1" dirty="0">
              <a:solidFill>
                <a:srgbClr val="000000"/>
              </a:solidFill>
              <a:latin typeface="Calibri"/>
            </a:endParaRPr>
          </a:p>
          <a:p>
            <a:pPr>
              <a:lnSpc>
                <a:spcPct val="90000"/>
              </a:lnSpc>
              <a:spcBef>
                <a:spcPts val="1001"/>
              </a:spcBef>
              <a:tabLst>
                <a:tab pos="0" algn="l"/>
              </a:tabLst>
            </a:pPr>
            <a:r>
              <a:rPr lang="en-IN" sz="2800" b="0" strike="noStrike" spc="-1" dirty="0">
                <a:solidFill>
                  <a:srgbClr val="000000"/>
                </a:solidFill>
                <a:latin typeface="Calibri"/>
              </a:rPr>
              <a:t>	   RAM – 4 GB</a:t>
            </a:r>
            <a:endParaRPr lang="en-US" sz="2800" b="0" strike="noStrike" spc="-1" dirty="0">
              <a:solidFill>
                <a:srgbClr val="000000"/>
              </a:solidFill>
              <a:latin typeface="Calibri"/>
            </a:endParaRPr>
          </a:p>
          <a:p>
            <a:pPr>
              <a:lnSpc>
                <a:spcPct val="90000"/>
              </a:lnSpc>
              <a:spcBef>
                <a:spcPts val="1001"/>
              </a:spcBef>
              <a:tabLst>
                <a:tab pos="0" algn="l"/>
              </a:tabLst>
            </a:pPr>
            <a:r>
              <a:rPr lang="en-IN" sz="2800" b="0" strike="noStrike" spc="-1" dirty="0">
                <a:solidFill>
                  <a:srgbClr val="000000"/>
                </a:solidFill>
                <a:latin typeface="Calibri"/>
              </a:rPr>
              <a:t>	   Hard Disk - 500 GB</a:t>
            </a:r>
            <a:endParaRPr lang="en-US" sz="2800" b="0" strike="noStrike" spc="-1" dirty="0">
              <a:solidFill>
                <a:srgbClr val="000000"/>
              </a:solidFill>
              <a:latin typeface="Calibri"/>
            </a:endParaRPr>
          </a:p>
        </p:txBody>
      </p:sp>
    </p:spTree>
    <p:extLst>
      <p:ext uri="{BB962C8B-B14F-4D97-AF65-F5344CB8AC3E}">
        <p14:creationId xmlns:p14="http://schemas.microsoft.com/office/powerpoint/2010/main" val="2373890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DAAA71-45D7-C846-4A06-57BB0DBD47B9}"/>
              </a:ext>
            </a:extLst>
          </p:cNvPr>
          <p:cNvSpPr txBox="1"/>
          <p:nvPr/>
        </p:nvSpPr>
        <p:spPr>
          <a:xfrm>
            <a:off x="681318" y="595718"/>
            <a:ext cx="6096000" cy="954107"/>
          </a:xfrm>
          <a:prstGeom prst="rect">
            <a:avLst/>
          </a:prstGeom>
          <a:noFill/>
        </p:spPr>
        <p:txBody>
          <a:bodyPr wrap="square">
            <a:spAutoFit/>
          </a:bodyPr>
          <a:lstStyle/>
          <a:p>
            <a:r>
              <a:rPr lang="en-US" b="1" spc="-1" dirty="0">
                <a:solidFill>
                  <a:srgbClr val="FFC000"/>
                </a:solidFill>
                <a:latin typeface="Times New Roman"/>
              </a:rPr>
              <a:t> </a:t>
            </a:r>
            <a:r>
              <a:rPr lang="en-US" sz="2800" b="1" u="sng" spc="-1" dirty="0">
                <a:solidFill>
                  <a:srgbClr val="FFC000"/>
                </a:solidFill>
                <a:latin typeface="Times New Roman"/>
              </a:rPr>
              <a:t>Abstract</a:t>
            </a:r>
            <a:r>
              <a:rPr lang="en-US" sz="2800" u="sng" spc="-1" dirty="0">
                <a:solidFill>
                  <a:srgbClr val="FFC000"/>
                </a:solidFill>
                <a:latin typeface="Times New Roman"/>
              </a:rPr>
              <a:t> :</a:t>
            </a:r>
            <a:br>
              <a:rPr lang="en-US" sz="2800" spc="-1" dirty="0">
                <a:solidFill>
                  <a:srgbClr val="000000"/>
                </a:solidFill>
                <a:latin typeface="Calibri"/>
              </a:rPr>
            </a:br>
            <a:endParaRPr lang="en-IN" sz="2800" dirty="0"/>
          </a:p>
        </p:txBody>
      </p:sp>
      <p:sp>
        <p:nvSpPr>
          <p:cNvPr id="5" name="TextBox 4">
            <a:extLst>
              <a:ext uri="{FF2B5EF4-FFF2-40B4-BE49-F238E27FC236}">
                <a16:creationId xmlns:a16="http://schemas.microsoft.com/office/drawing/2014/main" id="{25F375C7-42F1-411D-FBC3-E6C680DD14B0}"/>
              </a:ext>
            </a:extLst>
          </p:cNvPr>
          <p:cNvSpPr txBox="1"/>
          <p:nvPr/>
        </p:nvSpPr>
        <p:spPr>
          <a:xfrm>
            <a:off x="89646" y="1389529"/>
            <a:ext cx="12102353" cy="5312223"/>
          </a:xfrm>
          <a:prstGeom prst="rect">
            <a:avLst/>
          </a:prstGeom>
          <a:noFill/>
        </p:spPr>
        <p:txBody>
          <a:bodyPr wrap="square">
            <a:spAutoFit/>
          </a:bodyPr>
          <a:lstStyle/>
          <a:p>
            <a:pPr>
              <a:lnSpc>
                <a:spcPct val="120000"/>
              </a:lnSpc>
              <a:buFont typeface="Wingdings" panose="05000000000000000000" pitchFamily="2" charset="2"/>
              <a:buChar char="v"/>
            </a:pPr>
            <a:r>
              <a:rPr lang="en-US" sz="2000" dirty="0">
                <a:solidFill>
                  <a:srgbClr val="000000"/>
                </a:solidFill>
                <a:latin typeface="Roboto" panose="02000000000000000000" pitchFamily="2" charset="0"/>
              </a:rPr>
              <a:t> </a:t>
            </a:r>
            <a:r>
              <a:rPr lang="en-US" sz="2000" dirty="0">
                <a:solidFill>
                  <a:schemeClr val="tx1">
                    <a:lumMod val="95000"/>
                    <a:lumOff val="5000"/>
                  </a:schemeClr>
                </a:solidFill>
                <a:latin typeface="Roboto" panose="02000000000000000000" pitchFamily="2" charset="0"/>
              </a:rPr>
              <a:t>Tesla Autopilot is what’s known as an autonomous driver assistance system. In simple terms it’s a feature that allows a Tesla to ‘see’ the cars and road around it, and drive itself to a limited degree. Tesla's software works with a number of cameras to analyze road conditions in real-</a:t>
            </a:r>
            <a:r>
              <a:rPr lang="en-US" sz="2000" dirty="0" err="1">
                <a:solidFill>
                  <a:schemeClr val="tx1">
                    <a:lumMod val="95000"/>
                    <a:lumOff val="5000"/>
                  </a:schemeClr>
                </a:solidFill>
                <a:latin typeface="Roboto" panose="02000000000000000000" pitchFamily="2" charset="0"/>
              </a:rPr>
              <a:t>tim</a:t>
            </a:r>
            <a:endParaRPr lang="en-US" sz="2000" dirty="0">
              <a:solidFill>
                <a:schemeClr val="tx1">
                  <a:lumMod val="95000"/>
                  <a:lumOff val="5000"/>
                </a:schemeClr>
              </a:solidFill>
              <a:latin typeface="Roboto" panose="02000000000000000000" pitchFamily="2" charset="0"/>
            </a:endParaRPr>
          </a:p>
          <a:p>
            <a:pPr>
              <a:lnSpc>
                <a:spcPct val="120000"/>
              </a:lnSpc>
              <a:buFont typeface="Wingdings" panose="05000000000000000000" pitchFamily="2" charset="2"/>
              <a:buChar char="v"/>
            </a:pPr>
            <a:r>
              <a:rPr lang="en-US" sz="1800" dirty="0">
                <a:solidFill>
                  <a:schemeClr val="bg2">
                    <a:lumMod val="10000"/>
                  </a:schemeClr>
                </a:solidFill>
              </a:rPr>
              <a:t>    </a:t>
            </a:r>
            <a:r>
              <a:rPr lang="en-US" sz="1800" dirty="0">
                <a:solidFill>
                  <a:schemeClr val="tx1">
                    <a:lumMod val="95000"/>
                    <a:lumOff val="5000"/>
                  </a:schemeClr>
                </a:solidFill>
              </a:rPr>
              <a:t>self-driving algorithms have drawn growing research efforts from both industry and academia using low-cost vehicle-mounted cameras. In a self-driving car, various automation levels have been described. At level 0, there is no automation. The car is controlled by a human driver. Level 1 and Level 2 are specialized driver assistance systems where the system is still controlled by a human driver, but a few functions are automated, such as brake, stability control, etc. Level 3 vehicles are autonomous although it requires a human driver to intervene and monitor. Level 4 vehicles are completely autonomous, but the automation is restricted to the vehicle’s operating architecture environment i.e. not all driving situations are covered, Level 5 vehicles are assumed to be fully autonomous and their efficiency should be equal to that of a human driver. In the near future, we are still far from reaching level 5 self-driving vehicles.</a:t>
            </a:r>
          </a:p>
          <a:p>
            <a:pPr>
              <a:lnSpc>
                <a:spcPct val="120000"/>
              </a:lnSpc>
              <a:buFont typeface="Wingdings" panose="05000000000000000000" pitchFamily="2" charset="2"/>
              <a:buChar char="v"/>
            </a:pPr>
            <a:r>
              <a:rPr lang="en-US" sz="2000" dirty="0"/>
              <a:t>     </a:t>
            </a:r>
            <a:r>
              <a:rPr lang="en-US" sz="2000" b="1" dirty="0">
                <a:solidFill>
                  <a:schemeClr val="tx1">
                    <a:lumMod val="95000"/>
                    <a:lumOff val="5000"/>
                  </a:schemeClr>
                </a:solidFill>
              </a:rPr>
              <a:t>There is a rise in curiosity about self-driving vehicles. This is because of breakthroughs in deep learning, where deep neural networks are learned to perform tasks that usually need human intervention. To recognize patterns and characteristics in images, CNN applies models, making them helpful in the field of computer vision. Some of the examples of these are image classification, object detection, object detection, etc.</a:t>
            </a:r>
            <a:endParaRPr lang="en-IN" dirty="0"/>
          </a:p>
        </p:txBody>
      </p:sp>
    </p:spTree>
    <p:extLst>
      <p:ext uri="{BB962C8B-B14F-4D97-AF65-F5344CB8AC3E}">
        <p14:creationId xmlns:p14="http://schemas.microsoft.com/office/powerpoint/2010/main" val="1476019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F750B269-06E6-363C-C585-193B8936A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47" y="825624"/>
            <a:ext cx="11205882" cy="5933763"/>
          </a:xfrm>
          <a:prstGeom prst="rect">
            <a:avLst/>
          </a:prstGeom>
        </p:spPr>
      </p:pic>
      <p:sp>
        <p:nvSpPr>
          <p:cNvPr id="4" name="TextBox 3">
            <a:extLst>
              <a:ext uri="{FF2B5EF4-FFF2-40B4-BE49-F238E27FC236}">
                <a16:creationId xmlns:a16="http://schemas.microsoft.com/office/drawing/2014/main" id="{0B7D73D3-14E4-343C-A2A6-6A777A7CEABC}"/>
              </a:ext>
            </a:extLst>
          </p:cNvPr>
          <p:cNvSpPr txBox="1"/>
          <p:nvPr/>
        </p:nvSpPr>
        <p:spPr>
          <a:xfrm>
            <a:off x="242047" y="179294"/>
            <a:ext cx="8901953" cy="646331"/>
          </a:xfrm>
          <a:prstGeom prst="rect">
            <a:avLst/>
          </a:prstGeom>
          <a:noFill/>
        </p:spPr>
        <p:txBody>
          <a:bodyPr wrap="square">
            <a:spAutoFit/>
          </a:bodyPr>
          <a:lstStyle/>
          <a:p>
            <a:r>
              <a:rPr lang="en-IN" sz="3600" dirty="0">
                <a:solidFill>
                  <a:srgbClr val="C00000"/>
                </a:solidFill>
                <a:latin typeface="Algerian" panose="04020705040A02060702" pitchFamily="82" charset="0"/>
              </a:rPr>
              <a:t>Source Code:</a:t>
            </a:r>
            <a:endParaRPr lang="en-IN" sz="3600" dirty="0"/>
          </a:p>
        </p:txBody>
      </p:sp>
    </p:spTree>
    <p:extLst>
      <p:ext uri="{BB962C8B-B14F-4D97-AF65-F5344CB8AC3E}">
        <p14:creationId xmlns:p14="http://schemas.microsoft.com/office/powerpoint/2010/main" val="1300038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E65912-362A-2BB4-383C-7A76909AAAF1}"/>
              </a:ext>
            </a:extLst>
          </p:cNvPr>
          <p:cNvSpPr txBox="1"/>
          <p:nvPr/>
        </p:nvSpPr>
        <p:spPr>
          <a:xfrm>
            <a:off x="0" y="0"/>
            <a:ext cx="9144000" cy="707886"/>
          </a:xfrm>
          <a:prstGeom prst="rect">
            <a:avLst/>
          </a:prstGeom>
          <a:noFill/>
        </p:spPr>
        <p:txBody>
          <a:bodyPr wrap="square">
            <a:spAutoFit/>
          </a:bodyPr>
          <a:lstStyle/>
          <a:p>
            <a:r>
              <a:rPr lang="en-IN" sz="4000" dirty="0">
                <a:solidFill>
                  <a:srgbClr val="C00000"/>
                </a:solidFill>
              </a:rPr>
              <a:t>Testing Plan</a:t>
            </a:r>
            <a:endParaRPr lang="en-IN" sz="4000" dirty="0"/>
          </a:p>
        </p:txBody>
      </p:sp>
      <p:sp>
        <p:nvSpPr>
          <p:cNvPr id="5" name="TextBox 4">
            <a:extLst>
              <a:ext uri="{FF2B5EF4-FFF2-40B4-BE49-F238E27FC236}">
                <a16:creationId xmlns:a16="http://schemas.microsoft.com/office/drawing/2014/main" id="{6D6152B0-2761-7565-1CED-B49B74895C04}"/>
              </a:ext>
            </a:extLst>
          </p:cNvPr>
          <p:cNvSpPr txBox="1"/>
          <p:nvPr/>
        </p:nvSpPr>
        <p:spPr>
          <a:xfrm>
            <a:off x="2886635" y="814575"/>
            <a:ext cx="6203576" cy="5121274"/>
          </a:xfrm>
          <a:prstGeom prst="rect">
            <a:avLst/>
          </a:prstGeom>
          <a:noFill/>
        </p:spPr>
        <p:txBody>
          <a:bodyPr wrap="square">
            <a:spAutoFit/>
          </a:bodyPr>
          <a:lstStyle/>
          <a:p>
            <a:pPr algn="just">
              <a:lnSpc>
                <a:spcPct val="150000"/>
              </a:lnSpc>
            </a:pPr>
            <a:r>
              <a:rPr lang="en-US" sz="2000" dirty="0">
                <a:latin typeface="Times New Roman" pitchFamily="18" charset="0"/>
                <a:cs typeface="Times New Roman" pitchFamily="18" charset="0"/>
              </a:rPr>
              <a:t>The purpose of testing is to discover errors. Testing is the process of trying to discover every conceivable fault or weakness in a work product. It provides a way to check the functionality of components, sub assemblies, assemblies and/or a finished product.</a:t>
            </a:r>
          </a:p>
          <a:p>
            <a:pPr algn="just">
              <a:lnSpc>
                <a:spcPct val="150000"/>
              </a:lnSpc>
            </a:pPr>
            <a:r>
              <a:rPr lang="en-US" sz="2000" dirty="0">
                <a:latin typeface="Times New Roman" pitchFamily="18" charset="0"/>
                <a:cs typeface="Times New Roman" pitchFamily="18" charset="0"/>
              </a:rPr>
              <a:t>Test Strategies:</a:t>
            </a:r>
          </a:p>
          <a:p>
            <a:pPr lvl="1" algn="just">
              <a:lnSpc>
                <a:spcPct val="150000"/>
              </a:lnSpc>
            </a:pPr>
            <a:r>
              <a:rPr lang="en-US" sz="2000" dirty="0">
                <a:latin typeface="Times New Roman" pitchFamily="18" charset="0"/>
                <a:cs typeface="Times New Roman" pitchFamily="18" charset="0"/>
              </a:rPr>
              <a:t>Unit Testing </a:t>
            </a:r>
          </a:p>
          <a:p>
            <a:pPr lvl="1" algn="just">
              <a:lnSpc>
                <a:spcPct val="150000"/>
              </a:lnSpc>
            </a:pPr>
            <a:r>
              <a:rPr lang="en-US" sz="2000" dirty="0">
                <a:latin typeface="Times New Roman" pitchFamily="18" charset="0"/>
                <a:cs typeface="Times New Roman" pitchFamily="18" charset="0"/>
              </a:rPr>
              <a:t>Integration Testing</a:t>
            </a:r>
          </a:p>
          <a:p>
            <a:pPr lvl="1" algn="just">
              <a:lnSpc>
                <a:spcPct val="150000"/>
              </a:lnSpc>
            </a:pPr>
            <a:r>
              <a:rPr lang="en-US" sz="2000" dirty="0">
                <a:latin typeface="Times New Roman" pitchFamily="18" charset="0"/>
                <a:cs typeface="Times New Roman" pitchFamily="18" charset="0"/>
              </a:rPr>
              <a:t>System Testing</a:t>
            </a:r>
          </a:p>
          <a:p>
            <a:pPr lvl="1" algn="just">
              <a:lnSpc>
                <a:spcPct val="150000"/>
              </a:lnSpc>
            </a:pPr>
            <a:r>
              <a:rPr lang="en-US" sz="2000" dirty="0">
                <a:latin typeface="Times New Roman" pitchFamily="18" charset="0"/>
                <a:cs typeface="Times New Roman" pitchFamily="18" charset="0"/>
              </a:rPr>
              <a:t>Black Box Testing</a:t>
            </a:r>
          </a:p>
          <a:p>
            <a:pPr lvl="1" algn="just">
              <a:lnSpc>
                <a:spcPct val="150000"/>
              </a:lnSpc>
            </a:pPr>
            <a:r>
              <a:rPr lang="en-US" sz="2000" dirty="0">
                <a:latin typeface="Times New Roman" pitchFamily="18" charset="0"/>
                <a:cs typeface="Times New Roman" pitchFamily="18" charset="0"/>
              </a:rPr>
              <a:t>White Box Testing</a:t>
            </a:r>
            <a:endParaRPr lang="en-IN" dirty="0"/>
          </a:p>
        </p:txBody>
      </p:sp>
    </p:spTree>
    <p:extLst>
      <p:ext uri="{BB962C8B-B14F-4D97-AF65-F5344CB8AC3E}">
        <p14:creationId xmlns:p14="http://schemas.microsoft.com/office/powerpoint/2010/main" val="16423750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234BD-1171-A314-0F84-8414CA69C4A2}"/>
              </a:ext>
            </a:extLst>
          </p:cNvPr>
          <p:cNvSpPr txBox="1"/>
          <p:nvPr/>
        </p:nvSpPr>
        <p:spPr>
          <a:xfrm>
            <a:off x="179294" y="188259"/>
            <a:ext cx="8964706" cy="646331"/>
          </a:xfrm>
          <a:prstGeom prst="rect">
            <a:avLst/>
          </a:prstGeom>
          <a:noFill/>
        </p:spPr>
        <p:txBody>
          <a:bodyPr wrap="square">
            <a:spAutoFit/>
          </a:bodyPr>
          <a:lstStyle/>
          <a:p>
            <a:r>
              <a:rPr lang="en-IN" sz="3600" dirty="0">
                <a:solidFill>
                  <a:srgbClr val="C00000"/>
                </a:solidFill>
              </a:rPr>
              <a:t>Testing Cases</a:t>
            </a:r>
            <a:endParaRPr lang="en-IN" sz="3600" dirty="0"/>
          </a:p>
        </p:txBody>
      </p:sp>
      <p:graphicFrame>
        <p:nvGraphicFramePr>
          <p:cNvPr id="8" name="Table 7">
            <a:extLst>
              <a:ext uri="{FF2B5EF4-FFF2-40B4-BE49-F238E27FC236}">
                <a16:creationId xmlns:a16="http://schemas.microsoft.com/office/drawing/2014/main" id="{BC5BCB2B-E2DD-AE8D-11DF-AE63585BF9D8}"/>
              </a:ext>
            </a:extLst>
          </p:cNvPr>
          <p:cNvGraphicFramePr>
            <a:graphicFrameLocks noGrp="1"/>
          </p:cNvGraphicFramePr>
          <p:nvPr>
            <p:extLst>
              <p:ext uri="{D42A27DB-BD31-4B8C-83A1-F6EECF244321}">
                <p14:modId xmlns:p14="http://schemas.microsoft.com/office/powerpoint/2010/main" val="2582776061"/>
              </p:ext>
            </p:extLst>
          </p:nvPr>
        </p:nvGraphicFramePr>
        <p:xfrm>
          <a:off x="457199" y="1219200"/>
          <a:ext cx="9314329" cy="4767861"/>
        </p:xfrm>
        <a:graphic>
          <a:graphicData uri="http://schemas.openxmlformats.org/drawingml/2006/table">
            <a:tbl>
              <a:tblPr firstRow="1" firstCol="1" bandRow="1">
                <a:tableStyleId>{5C22544A-7EE6-4342-B048-85BDC9FD1C3A}</a:tableStyleId>
              </a:tblPr>
              <a:tblGrid>
                <a:gridCol w="1551699">
                  <a:extLst>
                    <a:ext uri="{9D8B030D-6E8A-4147-A177-3AD203B41FA5}">
                      <a16:colId xmlns:a16="http://schemas.microsoft.com/office/drawing/2014/main" val="1753946103"/>
                    </a:ext>
                  </a:extLst>
                </a:gridCol>
                <a:gridCol w="1551699">
                  <a:extLst>
                    <a:ext uri="{9D8B030D-6E8A-4147-A177-3AD203B41FA5}">
                      <a16:colId xmlns:a16="http://schemas.microsoft.com/office/drawing/2014/main" val="913724821"/>
                    </a:ext>
                  </a:extLst>
                </a:gridCol>
                <a:gridCol w="1552733">
                  <a:extLst>
                    <a:ext uri="{9D8B030D-6E8A-4147-A177-3AD203B41FA5}">
                      <a16:colId xmlns:a16="http://schemas.microsoft.com/office/drawing/2014/main" val="953593171"/>
                    </a:ext>
                  </a:extLst>
                </a:gridCol>
                <a:gridCol w="1782079">
                  <a:extLst>
                    <a:ext uri="{9D8B030D-6E8A-4147-A177-3AD203B41FA5}">
                      <a16:colId xmlns:a16="http://schemas.microsoft.com/office/drawing/2014/main" val="3217154325"/>
                    </a:ext>
                  </a:extLst>
                </a:gridCol>
                <a:gridCol w="1567273">
                  <a:extLst>
                    <a:ext uri="{9D8B030D-6E8A-4147-A177-3AD203B41FA5}">
                      <a16:colId xmlns:a16="http://schemas.microsoft.com/office/drawing/2014/main" val="2653567406"/>
                    </a:ext>
                  </a:extLst>
                </a:gridCol>
                <a:gridCol w="1308846">
                  <a:extLst>
                    <a:ext uri="{9D8B030D-6E8A-4147-A177-3AD203B41FA5}">
                      <a16:colId xmlns:a16="http://schemas.microsoft.com/office/drawing/2014/main" val="3835384680"/>
                    </a:ext>
                  </a:extLst>
                </a:gridCol>
              </a:tblGrid>
              <a:tr h="717176">
                <a:tc>
                  <a:txBody>
                    <a:bodyPr/>
                    <a:lstStyle/>
                    <a:p>
                      <a:pPr>
                        <a:lnSpc>
                          <a:spcPct val="107000"/>
                        </a:lnSpc>
                        <a:spcAft>
                          <a:spcPts val="800"/>
                        </a:spcAft>
                      </a:pPr>
                      <a:r>
                        <a:rPr lang="en-IN" sz="1400" dirty="0" err="1">
                          <a:effectLst/>
                        </a:rPr>
                        <a:t>Sno</a:t>
                      </a:r>
                      <a:r>
                        <a:rPr lang="en-IN" sz="1400" dirty="0">
                          <a:effectLst/>
                        </a:rPr>
                        <a: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gn="ctr">
                        <a:lnSpc>
                          <a:spcPct val="107000"/>
                        </a:lnSpc>
                        <a:spcAft>
                          <a:spcPts val="800"/>
                        </a:spcAft>
                      </a:pPr>
                      <a:r>
                        <a:rPr lang="en-IN" sz="1400" dirty="0">
                          <a:effectLst/>
                        </a:rPr>
                        <a:t>Test cases</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input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Expected out put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Observe Out put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Result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023600990"/>
                  </a:ext>
                </a:extLst>
              </a:tr>
              <a:tr h="781291">
                <a:tc>
                  <a:txBody>
                    <a:bodyPr/>
                    <a:lstStyle/>
                    <a:p>
                      <a:pP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Upload the video</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MP4 format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Running the car</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Error</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pass</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76611863"/>
                  </a:ext>
                </a:extLst>
              </a:tr>
              <a:tr h="1180771">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Predict the dataset result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Upload the dataset  (MP4 format)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Predict the result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Not predicted</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pass</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084511072"/>
                  </a:ext>
                </a:extLst>
              </a:tr>
              <a:tr h="1105825">
                <a:tc>
                  <a:txBody>
                    <a:bodyPr/>
                    <a:lstStyle/>
                    <a:p>
                      <a:pP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Run the algorithm</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Execute the algorithm</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Algorithm as working now </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Got accuracy</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pass</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383117386"/>
                  </a:ext>
                </a:extLst>
              </a:tr>
              <a:tr h="982798">
                <a:tc>
                  <a:txBody>
                    <a:bodyPr/>
                    <a:lstStyle/>
                    <a:p>
                      <a:pP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Analysis the out put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Camera module insert </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Open CV  library as working now</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Analysis the result</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400" dirty="0">
                          <a:effectLst/>
                        </a:rPr>
                        <a:t>pass</a:t>
                      </a:r>
                      <a:endParaRPr lang="en-IN" sz="1400"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843710893"/>
                  </a:ext>
                </a:extLst>
              </a:tr>
            </a:tbl>
          </a:graphicData>
        </a:graphic>
      </p:graphicFrame>
    </p:spTree>
    <p:extLst>
      <p:ext uri="{BB962C8B-B14F-4D97-AF65-F5344CB8AC3E}">
        <p14:creationId xmlns:p14="http://schemas.microsoft.com/office/powerpoint/2010/main" val="2325129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04835-9800-9799-0AA3-37E979737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5162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65A46-CC6D-28FD-9468-188B15BF5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193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7FF83-EA01-230E-634D-33CDEBC18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470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4D293-1A32-D3F7-238C-1CC9E500C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3928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656F9-4CDE-06A3-FE07-B53284778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3201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A4D61-7192-1793-1AB3-4BEBF5FE3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2735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1E15E-8FE1-F973-6594-CAE7DD031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786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3C1A62-6C81-0ED6-E88F-F54D50C2303C}"/>
              </a:ext>
            </a:extLst>
          </p:cNvPr>
          <p:cNvSpPr txBox="1"/>
          <p:nvPr/>
        </p:nvSpPr>
        <p:spPr>
          <a:xfrm>
            <a:off x="62753" y="0"/>
            <a:ext cx="9081247" cy="523220"/>
          </a:xfrm>
          <a:prstGeom prst="rect">
            <a:avLst/>
          </a:prstGeom>
          <a:noFill/>
        </p:spPr>
        <p:txBody>
          <a:bodyPr wrap="square">
            <a:spAutoFit/>
          </a:bodyPr>
          <a:lstStyle/>
          <a:p>
            <a:r>
              <a:rPr lang="en-IN" sz="2800" b="1" u="sng" dirty="0">
                <a:solidFill>
                  <a:srgbClr val="CC0099"/>
                </a:solidFill>
              </a:rPr>
              <a:t>Existing System</a:t>
            </a:r>
            <a:endParaRPr lang="en-IN" sz="2800" dirty="0"/>
          </a:p>
        </p:txBody>
      </p:sp>
      <p:sp>
        <p:nvSpPr>
          <p:cNvPr id="5" name="TextBox 4">
            <a:extLst>
              <a:ext uri="{FF2B5EF4-FFF2-40B4-BE49-F238E27FC236}">
                <a16:creationId xmlns:a16="http://schemas.microsoft.com/office/drawing/2014/main" id="{2AE0EF8B-04E4-5992-610B-93670F436743}"/>
              </a:ext>
            </a:extLst>
          </p:cNvPr>
          <p:cNvSpPr txBox="1"/>
          <p:nvPr/>
        </p:nvSpPr>
        <p:spPr>
          <a:xfrm>
            <a:off x="0" y="842682"/>
            <a:ext cx="5692588" cy="2585323"/>
          </a:xfrm>
          <a:prstGeom prst="rect">
            <a:avLst/>
          </a:prstGeom>
          <a:noFill/>
        </p:spPr>
        <p:txBody>
          <a:bodyPr wrap="square">
            <a:spAutoFit/>
          </a:bodyPr>
          <a:lstStyle/>
          <a:p>
            <a:r>
              <a:rPr lang="en-US" sz="1800" b="0" i="0" dirty="0">
                <a:solidFill>
                  <a:srgbClr val="7030A0"/>
                </a:solidFill>
                <a:effectLst/>
                <a:latin typeface="arial" panose="020B0604020202020204" pitchFamily="34" charset="0"/>
              </a:rPr>
              <a:t>Autopilot introduces new features and </a:t>
            </a:r>
            <a:r>
              <a:rPr lang="en-US" sz="1800" b="1" i="0" dirty="0">
                <a:solidFill>
                  <a:srgbClr val="7030A0"/>
                </a:solidFill>
                <a:effectLst/>
                <a:latin typeface="arial" panose="020B0604020202020204" pitchFamily="34" charset="0"/>
              </a:rPr>
              <a:t>improves existing functionality to make  your Tesla safer and more capable over time</a:t>
            </a:r>
            <a:r>
              <a:rPr lang="en-US" sz="1800" b="0" i="0" dirty="0">
                <a:solidFill>
                  <a:srgbClr val="7030A0"/>
                </a:solidFill>
                <a:effectLst/>
                <a:latin typeface="arial" panose="020B0604020202020204" pitchFamily="34" charset="0"/>
              </a:rPr>
              <a:t>.</a:t>
            </a:r>
          </a:p>
          <a:p>
            <a:endParaRPr lang="en-US" sz="1800" b="0" i="0" dirty="0">
              <a:solidFill>
                <a:srgbClr val="7030A0"/>
              </a:solidFill>
              <a:effectLst/>
              <a:latin typeface="arial" panose="020B0604020202020204" pitchFamily="34" charset="0"/>
            </a:endParaRPr>
          </a:p>
          <a:p>
            <a:r>
              <a:rPr lang="en-US" sz="1800" b="0" i="0" dirty="0">
                <a:solidFill>
                  <a:srgbClr val="7030A0"/>
                </a:solidFill>
                <a:effectLst/>
                <a:latin typeface="arial" panose="020B0604020202020204" pitchFamily="34" charset="0"/>
              </a:rPr>
              <a:t> Autopilot enables your car to steer, accelerate and brake automatically within its lane.</a:t>
            </a:r>
          </a:p>
          <a:p>
            <a:endParaRPr lang="en-US" sz="1800" b="0" i="0" dirty="0">
              <a:solidFill>
                <a:srgbClr val="7030A0"/>
              </a:solidFill>
              <a:effectLst/>
              <a:latin typeface="arial" panose="020B0604020202020204" pitchFamily="34" charset="0"/>
            </a:endParaRPr>
          </a:p>
          <a:p>
            <a:r>
              <a:rPr lang="en-US" sz="1800" b="0" i="0" dirty="0">
                <a:solidFill>
                  <a:srgbClr val="7030A0"/>
                </a:solidFill>
                <a:effectLst/>
                <a:latin typeface="arial" panose="020B0604020202020204" pitchFamily="34" charset="0"/>
              </a:rPr>
              <a:t> Current Autopilot features require active driver supervision and do not make the vehicle autonomous</a:t>
            </a:r>
            <a:r>
              <a:rPr lang="en-US" sz="1800" b="0" i="0" dirty="0">
                <a:solidFill>
                  <a:srgbClr val="202124"/>
                </a:solidFill>
                <a:effectLst/>
                <a:latin typeface="arial" panose="020B0604020202020204" pitchFamily="34" charset="0"/>
              </a:rPr>
              <a:t>.</a:t>
            </a:r>
            <a:endParaRPr lang="en-US" sz="1600" b="1" i="0" dirty="0">
              <a:solidFill>
                <a:srgbClr val="7030A0"/>
              </a:solidFill>
              <a:effectLst/>
              <a:latin typeface="arial" panose="020B0604020202020204" pitchFamily="34" charset="0"/>
            </a:endParaRPr>
          </a:p>
        </p:txBody>
      </p:sp>
      <p:pic>
        <p:nvPicPr>
          <p:cNvPr id="6" name="Content Placeholder 11">
            <a:extLst>
              <a:ext uri="{FF2B5EF4-FFF2-40B4-BE49-F238E27FC236}">
                <a16:creationId xmlns:a16="http://schemas.microsoft.com/office/drawing/2014/main" id="{D3EDFA6C-C724-4580-FDB0-B3E5379E1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587" y="797859"/>
            <a:ext cx="6194613" cy="5576047"/>
          </a:xfrm>
          <a:prstGeom prst="rect">
            <a:avLst/>
          </a:prstGeom>
        </p:spPr>
      </p:pic>
    </p:spTree>
    <p:extLst>
      <p:ext uri="{BB962C8B-B14F-4D97-AF65-F5344CB8AC3E}">
        <p14:creationId xmlns:p14="http://schemas.microsoft.com/office/powerpoint/2010/main" val="5421819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shot (344).png">
            <a:extLst>
              <a:ext uri="{FF2B5EF4-FFF2-40B4-BE49-F238E27FC236}">
                <a16:creationId xmlns:a16="http://schemas.microsoft.com/office/drawing/2014/main" id="{7FF3B6CC-EEBF-8CB6-1CE2-6FD4676E42FC}"/>
              </a:ext>
            </a:extLst>
          </p:cNvPr>
          <p:cNvPicPr>
            <a:picLocks/>
          </p:cNvPicPr>
          <p:nvPr/>
        </p:nvPicPr>
        <p:blipFill>
          <a:blip r:embed="rId2"/>
          <a:stretch/>
        </p:blipFill>
        <p:spPr>
          <a:xfrm>
            <a:off x="0" y="116541"/>
            <a:ext cx="12102353" cy="7467600"/>
          </a:xfrm>
          <a:prstGeom prst="rect">
            <a:avLst/>
          </a:prstGeom>
          <a:ln w="0">
            <a:noFill/>
          </a:ln>
        </p:spPr>
      </p:pic>
    </p:spTree>
    <p:extLst>
      <p:ext uri="{BB962C8B-B14F-4D97-AF65-F5344CB8AC3E}">
        <p14:creationId xmlns:p14="http://schemas.microsoft.com/office/powerpoint/2010/main" val="781382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70FD1-F5A5-7021-166B-6F2A5505004B}"/>
              </a:ext>
            </a:extLst>
          </p:cNvPr>
          <p:cNvSpPr txBox="1"/>
          <p:nvPr/>
        </p:nvSpPr>
        <p:spPr>
          <a:xfrm>
            <a:off x="188259" y="224118"/>
            <a:ext cx="8955741" cy="646331"/>
          </a:xfrm>
          <a:prstGeom prst="rect">
            <a:avLst/>
          </a:prstGeom>
          <a:noFill/>
        </p:spPr>
        <p:txBody>
          <a:bodyPr wrap="square">
            <a:spAutoFit/>
          </a:bodyPr>
          <a:lstStyle/>
          <a:p>
            <a:r>
              <a:rPr lang="en-IN" sz="3600" b="1" dirty="0"/>
              <a:t>Proposed System</a:t>
            </a:r>
            <a:endParaRPr lang="en-IN" sz="3600" dirty="0"/>
          </a:p>
        </p:txBody>
      </p:sp>
      <p:sp>
        <p:nvSpPr>
          <p:cNvPr id="5" name="TextBox 4">
            <a:extLst>
              <a:ext uri="{FF2B5EF4-FFF2-40B4-BE49-F238E27FC236}">
                <a16:creationId xmlns:a16="http://schemas.microsoft.com/office/drawing/2014/main" id="{E93B3695-5734-B6BA-C022-0B4F6E0E30CB}"/>
              </a:ext>
            </a:extLst>
          </p:cNvPr>
          <p:cNvSpPr txBox="1"/>
          <p:nvPr/>
        </p:nvSpPr>
        <p:spPr>
          <a:xfrm>
            <a:off x="340659" y="1030942"/>
            <a:ext cx="11851341" cy="1754326"/>
          </a:xfrm>
          <a:prstGeom prst="rect">
            <a:avLst/>
          </a:prstGeom>
          <a:noFill/>
        </p:spPr>
        <p:txBody>
          <a:bodyPr wrap="square">
            <a:spAutoFit/>
          </a:bodyPr>
          <a:lstStyle/>
          <a:p>
            <a:pPr>
              <a:buFont typeface="Wingdings" panose="05000000000000000000" pitchFamily="2" charset="2"/>
              <a:buChar char="Ø"/>
            </a:pPr>
            <a:r>
              <a:rPr lang="en-US" b="0" i="0" dirty="0">
                <a:solidFill>
                  <a:srgbClr val="202124"/>
                </a:solidFill>
                <a:effectLst/>
                <a:latin typeface="arial" panose="020B0604020202020204" pitchFamily="34" charset="0"/>
              </a:rPr>
              <a:t>Tesla Autopilot is what's known as an </a:t>
            </a:r>
            <a:r>
              <a:rPr lang="en-US" b="1" i="0" dirty="0">
                <a:solidFill>
                  <a:srgbClr val="202124"/>
                </a:solidFill>
                <a:effectLst/>
                <a:latin typeface="arial" panose="020B0604020202020204" pitchFamily="34" charset="0"/>
              </a:rPr>
              <a:t>autonomous driver assistance system</a:t>
            </a:r>
            <a:r>
              <a:rPr lang="en-US" b="0" i="0" dirty="0">
                <a:solidFill>
                  <a:srgbClr val="202124"/>
                </a:solidFill>
                <a:effectLst/>
                <a:latin typeface="arial" panose="020B0604020202020204" pitchFamily="34" charset="0"/>
              </a:rPr>
              <a:t>.</a:t>
            </a:r>
          </a:p>
          <a:p>
            <a:r>
              <a:rPr lang="en-US" b="0" i="0" dirty="0">
                <a:solidFill>
                  <a:srgbClr val="202124"/>
                </a:solidFill>
                <a:effectLst/>
                <a:latin typeface="arial" panose="020B0604020202020204" pitchFamily="34" charset="0"/>
              </a:rPr>
              <a:t> </a:t>
            </a:r>
          </a:p>
          <a:p>
            <a:pPr>
              <a:buFont typeface="Wingdings" panose="05000000000000000000" pitchFamily="2" charset="2"/>
              <a:buChar char="Ø"/>
            </a:pPr>
            <a:r>
              <a:rPr lang="en-US" b="0" i="0" dirty="0">
                <a:solidFill>
                  <a:srgbClr val="202124"/>
                </a:solidFill>
                <a:effectLst/>
                <a:latin typeface="arial" panose="020B0604020202020204" pitchFamily="34" charset="0"/>
              </a:rPr>
              <a:t>In simple terms it's a feature that allows a Tesla to 'see' the cars and road around it, and drive itself to a limited degree. </a:t>
            </a:r>
          </a:p>
          <a:p>
            <a:endParaRPr lang="en-US" b="0" i="0" dirty="0">
              <a:solidFill>
                <a:srgbClr val="202124"/>
              </a:solidFill>
              <a:effectLst/>
              <a:latin typeface="arial" panose="020B0604020202020204" pitchFamily="34" charset="0"/>
            </a:endParaRPr>
          </a:p>
          <a:p>
            <a:pPr>
              <a:buFont typeface="Wingdings" panose="05000000000000000000" pitchFamily="2" charset="2"/>
              <a:buChar char="Ø"/>
            </a:pPr>
            <a:r>
              <a:rPr lang="en-US" b="0" i="0" dirty="0">
                <a:solidFill>
                  <a:srgbClr val="202124"/>
                </a:solidFill>
                <a:effectLst/>
                <a:latin typeface="arial" panose="020B0604020202020204" pitchFamily="34" charset="0"/>
              </a:rPr>
              <a:t>This doesn't mean Autopilot is capable of turning a Tesla into a fully autonomous self-driving car.</a:t>
            </a:r>
            <a:endParaRPr lang="en-IN" dirty="0"/>
          </a:p>
        </p:txBody>
      </p:sp>
      <p:pic>
        <p:nvPicPr>
          <p:cNvPr id="6" name="Picture 5">
            <a:extLst>
              <a:ext uri="{FF2B5EF4-FFF2-40B4-BE49-F238E27FC236}">
                <a16:creationId xmlns:a16="http://schemas.microsoft.com/office/drawing/2014/main" id="{246B7063-2236-CCDF-6A60-A1DF90777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 y="3550024"/>
            <a:ext cx="11967883" cy="3173506"/>
          </a:xfrm>
          <a:prstGeom prst="rect">
            <a:avLst/>
          </a:prstGeom>
        </p:spPr>
      </p:pic>
    </p:spTree>
    <p:extLst>
      <p:ext uri="{BB962C8B-B14F-4D97-AF65-F5344CB8AC3E}">
        <p14:creationId xmlns:p14="http://schemas.microsoft.com/office/powerpoint/2010/main" val="204246657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C616C-639B-C38A-7AEC-675B38108145}"/>
              </a:ext>
            </a:extLst>
          </p:cNvPr>
          <p:cNvSpPr txBox="1"/>
          <p:nvPr/>
        </p:nvSpPr>
        <p:spPr>
          <a:xfrm>
            <a:off x="1" y="161365"/>
            <a:ext cx="9144000" cy="1077218"/>
          </a:xfrm>
          <a:prstGeom prst="rect">
            <a:avLst/>
          </a:prstGeom>
          <a:noFill/>
        </p:spPr>
        <p:txBody>
          <a:bodyPr wrap="square">
            <a:spAutoFit/>
          </a:bodyPr>
          <a:lstStyle/>
          <a:p>
            <a:r>
              <a:rPr lang="en-IN" sz="3200" b="1" u="sng" spc="-1" dirty="0">
                <a:solidFill>
                  <a:srgbClr val="00B0F0"/>
                </a:solidFill>
                <a:latin typeface="Times New Roman" panose="02020603050405020304" pitchFamily="18" charset="0"/>
                <a:cs typeface="Times New Roman" panose="02020603050405020304" pitchFamily="18" charset="0"/>
              </a:rPr>
              <a:t>Disadvantages:</a:t>
            </a:r>
            <a:br>
              <a:rPr lang="en-US" sz="3200" u="sng" spc="-1" dirty="0">
                <a:solidFill>
                  <a:srgbClr val="92D050"/>
                </a:solidFill>
                <a:latin typeface="Calibri"/>
              </a:rPr>
            </a:br>
            <a:endParaRPr lang="en-IN" sz="3200" dirty="0"/>
          </a:p>
        </p:txBody>
      </p:sp>
      <p:sp>
        <p:nvSpPr>
          <p:cNvPr id="5" name="TextBox 4">
            <a:extLst>
              <a:ext uri="{FF2B5EF4-FFF2-40B4-BE49-F238E27FC236}">
                <a16:creationId xmlns:a16="http://schemas.microsoft.com/office/drawing/2014/main" id="{0EBEAC2F-A018-C143-7B26-A176E92A066D}"/>
              </a:ext>
            </a:extLst>
          </p:cNvPr>
          <p:cNvSpPr txBox="1"/>
          <p:nvPr/>
        </p:nvSpPr>
        <p:spPr>
          <a:xfrm>
            <a:off x="770964" y="1021975"/>
            <a:ext cx="4329953" cy="1631216"/>
          </a:xfrm>
          <a:prstGeom prst="rect">
            <a:avLst/>
          </a:prstGeom>
          <a:noFill/>
        </p:spPr>
        <p:txBody>
          <a:bodyPr wrap="square">
            <a:spAutoFit/>
          </a:bodyPr>
          <a:lstStyle/>
          <a:p>
            <a:pPr>
              <a:buFont typeface="Arial" pitchFamily="34" charset="0"/>
              <a:buChar char="•"/>
            </a:pPr>
            <a:r>
              <a:rPr lang="en-US" sz="2000" dirty="0">
                <a:latin typeface="arial" panose="020B0604020202020204" pitchFamily="34" charset="0"/>
              </a:rPr>
              <a:t>Tesla Could Run Out of Batteries.</a:t>
            </a:r>
          </a:p>
          <a:p>
            <a:pPr>
              <a:buFont typeface="Arial" pitchFamily="34" charset="0"/>
              <a:buChar char="•"/>
            </a:pPr>
            <a:endParaRPr lang="en-US" sz="2000" dirty="0">
              <a:latin typeface="arial" panose="020B0604020202020204" pitchFamily="34" charset="0"/>
            </a:endParaRPr>
          </a:p>
          <a:p>
            <a:pPr>
              <a:buFont typeface="Arial" pitchFamily="34" charset="0"/>
              <a:buChar char="•"/>
            </a:pPr>
            <a:r>
              <a:rPr lang="en-US" sz="2000" dirty="0">
                <a:latin typeface="arial" panose="020B0604020202020204" pitchFamily="34" charset="0"/>
              </a:rPr>
              <a:t>Electric Vehicle Competition.</a:t>
            </a:r>
          </a:p>
          <a:p>
            <a:pPr>
              <a:buFont typeface="Arial" pitchFamily="34" charset="0"/>
              <a:buChar char="•"/>
            </a:pPr>
            <a:endParaRPr lang="en-US" sz="2000" dirty="0">
              <a:latin typeface="arial" panose="020B0604020202020204" pitchFamily="34" charset="0"/>
            </a:endParaRPr>
          </a:p>
          <a:p>
            <a:pPr>
              <a:buFont typeface="Arial" pitchFamily="34" charset="0"/>
              <a:buChar char="•"/>
            </a:pPr>
            <a:r>
              <a:rPr lang="en-US" sz="2000" dirty="0">
                <a:latin typeface="arial" panose="020B0604020202020204" pitchFamily="34" charset="0"/>
              </a:rPr>
              <a:t>Tesla Cars Are Too Expensive</a:t>
            </a:r>
            <a:r>
              <a:rPr lang="en-US" dirty="0">
                <a:latin typeface="arial" panose="020B0604020202020204" pitchFamily="34" charset="0"/>
              </a:rPr>
              <a:t>.</a:t>
            </a:r>
          </a:p>
        </p:txBody>
      </p:sp>
    </p:spTree>
    <p:extLst>
      <p:ext uri="{BB962C8B-B14F-4D97-AF65-F5344CB8AC3E}">
        <p14:creationId xmlns:p14="http://schemas.microsoft.com/office/powerpoint/2010/main" val="32460284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3CDD9-4AAE-3992-35D9-C44FA8DC5B53}"/>
              </a:ext>
            </a:extLst>
          </p:cNvPr>
          <p:cNvSpPr txBox="1"/>
          <p:nvPr/>
        </p:nvSpPr>
        <p:spPr>
          <a:xfrm>
            <a:off x="259976" y="295835"/>
            <a:ext cx="8884024" cy="584775"/>
          </a:xfrm>
          <a:prstGeom prst="rect">
            <a:avLst/>
          </a:prstGeom>
          <a:noFill/>
        </p:spPr>
        <p:txBody>
          <a:bodyPr wrap="square">
            <a:spAutoFit/>
          </a:bodyPr>
          <a:lstStyle/>
          <a:p>
            <a:r>
              <a:rPr lang="en-IN" sz="3200" u="sng" dirty="0">
                <a:solidFill>
                  <a:schemeClr val="accent2">
                    <a:lumMod val="50000"/>
                  </a:schemeClr>
                </a:solidFill>
              </a:rPr>
              <a:t>Advantages</a:t>
            </a:r>
            <a:endParaRPr lang="en-IN" sz="3200" dirty="0"/>
          </a:p>
        </p:txBody>
      </p:sp>
      <p:sp>
        <p:nvSpPr>
          <p:cNvPr id="5" name="TextBox 4">
            <a:extLst>
              <a:ext uri="{FF2B5EF4-FFF2-40B4-BE49-F238E27FC236}">
                <a16:creationId xmlns:a16="http://schemas.microsoft.com/office/drawing/2014/main" id="{0C266D68-3CF9-6317-2FE0-9571EDF795D4}"/>
              </a:ext>
            </a:extLst>
          </p:cNvPr>
          <p:cNvSpPr txBox="1"/>
          <p:nvPr/>
        </p:nvSpPr>
        <p:spPr>
          <a:xfrm>
            <a:off x="259975" y="914400"/>
            <a:ext cx="11797553" cy="2585323"/>
          </a:xfrm>
          <a:prstGeom prst="rect">
            <a:avLst/>
          </a:prstGeom>
          <a:noFill/>
        </p:spPr>
        <p:txBody>
          <a:bodyPr wrap="square">
            <a:spAutoFit/>
          </a:bodyPr>
          <a:lstStyle/>
          <a:p>
            <a:pPr>
              <a:buFont typeface="Wingdings" panose="05000000000000000000" pitchFamily="2" charset="2"/>
              <a:buChar char="Ø"/>
            </a:pPr>
            <a:r>
              <a:rPr lang="en-US" sz="1800" b="0" i="0" dirty="0">
                <a:solidFill>
                  <a:srgbClr val="202124"/>
                </a:solidFill>
                <a:effectLst/>
                <a:latin typeface="arial" panose="020B0604020202020204" pitchFamily="34" charset="0"/>
              </a:rPr>
              <a:t>Current Autopilot features require active driver supervision and do not make the vehicle autonomous</a:t>
            </a:r>
          </a:p>
          <a:p>
            <a:pPr>
              <a:buFont typeface="Wingdings" panose="05000000000000000000" pitchFamily="2" charset="2"/>
              <a:buChar char="Ø"/>
            </a:pPr>
            <a:r>
              <a:rPr lang="en-US" sz="1800" b="0" i="0" dirty="0">
                <a:solidFill>
                  <a:srgbClr val="202124"/>
                </a:solidFill>
                <a:effectLst/>
                <a:latin typeface="arial" panose="020B0604020202020204" pitchFamily="34" charset="0"/>
              </a:rPr>
              <a:t>  The </a:t>
            </a:r>
            <a:r>
              <a:rPr lang="en-US" sz="1800" b="1" i="0" dirty="0">
                <a:solidFill>
                  <a:srgbClr val="202124"/>
                </a:solidFill>
                <a:effectLst/>
                <a:latin typeface="arial" panose="020B0604020202020204" pitchFamily="34" charset="0"/>
              </a:rPr>
              <a:t>reduction in car crash-related costs, reduced strain on the healthcare system, more efficient transportation, better fuel savings, and more</a:t>
            </a:r>
            <a:r>
              <a:rPr lang="en-US" sz="1800" b="0" i="0" dirty="0">
                <a:solidFill>
                  <a:srgbClr val="202124"/>
                </a:solidFill>
                <a:effectLst/>
                <a:latin typeface="arial" panose="020B0604020202020204" pitchFamily="34" charset="0"/>
              </a:rPr>
              <a:t> can Autopilot introduces new features and improves existing functionality to make your Tesla safer and more capable over time.</a:t>
            </a:r>
          </a:p>
          <a:p>
            <a:pPr>
              <a:buFont typeface="Wingdings" panose="05000000000000000000" pitchFamily="2" charset="2"/>
              <a:buChar char="Ø"/>
            </a:pPr>
            <a:r>
              <a:rPr lang="en-US" sz="1800" b="0" i="0" dirty="0">
                <a:solidFill>
                  <a:srgbClr val="202124"/>
                </a:solidFill>
                <a:effectLst/>
                <a:latin typeface="arial" panose="020B0604020202020204" pitchFamily="34" charset="0"/>
              </a:rPr>
              <a:t>  Autopilot </a:t>
            </a:r>
            <a:r>
              <a:rPr lang="en-US" sz="1800" b="1" i="0" dirty="0">
                <a:solidFill>
                  <a:srgbClr val="202124"/>
                </a:solidFill>
                <a:effectLst/>
                <a:latin typeface="arial" panose="020B0604020202020204" pitchFamily="34" charset="0"/>
              </a:rPr>
              <a:t>enables your car to steer, accelerate and brake automatically within its lane</a:t>
            </a:r>
            <a:r>
              <a:rPr lang="en-US" sz="1800" b="0" i="0" dirty="0">
                <a:solidFill>
                  <a:srgbClr val="202124"/>
                </a:solidFill>
                <a:effectLst/>
                <a:latin typeface="arial" panose="020B0604020202020204" pitchFamily="34" charset="0"/>
              </a:rPr>
              <a:t>. </a:t>
            </a:r>
          </a:p>
          <a:p>
            <a:pPr>
              <a:buFont typeface="Wingdings" panose="05000000000000000000" pitchFamily="2" charset="2"/>
              <a:buChar char="Ø"/>
            </a:pPr>
            <a:r>
              <a:rPr lang="en-US" sz="1800" b="0" i="0" dirty="0">
                <a:solidFill>
                  <a:srgbClr val="202124"/>
                </a:solidFill>
                <a:effectLst/>
                <a:latin typeface="arial" panose="020B0604020202020204" pitchFamily="34" charset="0"/>
              </a:rPr>
              <a:t>  all contribute to the overall societal cost-savings.</a:t>
            </a:r>
          </a:p>
          <a:p>
            <a:pPr>
              <a:buFont typeface="Wingdings" panose="05000000000000000000" pitchFamily="2" charset="2"/>
              <a:buChar char="Ø"/>
            </a:pPr>
            <a:r>
              <a:rPr lang="en-IN" sz="1800" b="0" i="0" dirty="0">
                <a:solidFill>
                  <a:srgbClr val="202124"/>
                </a:solidFill>
                <a:effectLst/>
                <a:latin typeface="arial" panose="020B0604020202020204" pitchFamily="34" charset="0"/>
              </a:rPr>
              <a:t>  Better Learning Techniques.</a:t>
            </a:r>
          </a:p>
          <a:p>
            <a:pP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a:t>
            </a:r>
            <a:r>
              <a:rPr lang="en-US" b="1" i="0" dirty="0">
                <a:solidFill>
                  <a:schemeClr val="tx1"/>
                </a:solidFill>
                <a:effectLst/>
                <a:latin typeface="Times New Roman" panose="02020603050405020304" pitchFamily="18" charset="0"/>
                <a:cs typeface="Times New Roman" panose="02020603050405020304" pitchFamily="18" charset="0"/>
              </a:rPr>
              <a:t>Tesla cars come with an impressive battery range. ...</a:t>
            </a:r>
          </a:p>
          <a:p>
            <a:pPr>
              <a:buFont typeface="Wingdings" panose="05000000000000000000" pitchFamily="2" charset="2"/>
              <a:buChar char="Ø"/>
            </a:pPr>
            <a:endParaRPr lang="en-IN" sz="1800" b="1" i="0" dirty="0">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D5DBB9E-D503-EA5F-42F8-98E4BB574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38" y="3656623"/>
            <a:ext cx="12044609" cy="3273094"/>
          </a:xfrm>
          <a:prstGeom prst="rect">
            <a:avLst/>
          </a:prstGeom>
        </p:spPr>
      </p:pic>
    </p:spTree>
    <p:extLst>
      <p:ext uri="{BB962C8B-B14F-4D97-AF65-F5344CB8AC3E}">
        <p14:creationId xmlns:p14="http://schemas.microsoft.com/office/powerpoint/2010/main" val="3035106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05C357-0E08-82A6-74C3-5A976F9FC442}"/>
              </a:ext>
            </a:extLst>
          </p:cNvPr>
          <p:cNvSpPr txBox="1"/>
          <p:nvPr/>
        </p:nvSpPr>
        <p:spPr>
          <a:xfrm>
            <a:off x="80682" y="125506"/>
            <a:ext cx="9063318" cy="584775"/>
          </a:xfrm>
          <a:prstGeom prst="rect">
            <a:avLst/>
          </a:prstGeom>
          <a:noFill/>
        </p:spPr>
        <p:txBody>
          <a:bodyPr wrap="square">
            <a:spAutoFit/>
          </a:bodyPr>
          <a:lstStyle/>
          <a:p>
            <a:r>
              <a:rPr lang="en-IN" sz="3200" b="1" dirty="0">
                <a:solidFill>
                  <a:srgbClr val="FF0000"/>
                </a:solidFill>
              </a:rPr>
              <a:t>System Architecture</a:t>
            </a:r>
            <a:endParaRPr lang="en-IN" sz="3200" dirty="0"/>
          </a:p>
        </p:txBody>
      </p:sp>
      <p:pic>
        <p:nvPicPr>
          <p:cNvPr id="4" name="Content Placeholder 12">
            <a:extLst>
              <a:ext uri="{FF2B5EF4-FFF2-40B4-BE49-F238E27FC236}">
                <a16:creationId xmlns:a16="http://schemas.microsoft.com/office/drawing/2014/main" id="{0CC42827-BBA8-894B-73BD-2FCFE39BA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06" y="1111624"/>
            <a:ext cx="11743766" cy="5450541"/>
          </a:xfrm>
          <a:prstGeom prst="rect">
            <a:avLst/>
          </a:prstGeom>
        </p:spPr>
      </p:pic>
    </p:spTree>
    <p:extLst>
      <p:ext uri="{BB962C8B-B14F-4D97-AF65-F5344CB8AC3E}">
        <p14:creationId xmlns:p14="http://schemas.microsoft.com/office/powerpoint/2010/main" val="20316404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E10D5D-FD21-2164-1658-8109F3D40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3" y="134471"/>
            <a:ext cx="11573435" cy="6651811"/>
          </a:xfrm>
          <a:prstGeom prst="rect">
            <a:avLst/>
          </a:prstGeom>
        </p:spPr>
      </p:pic>
    </p:spTree>
    <p:extLst>
      <p:ext uri="{BB962C8B-B14F-4D97-AF65-F5344CB8AC3E}">
        <p14:creationId xmlns:p14="http://schemas.microsoft.com/office/powerpoint/2010/main" val="3016764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9B4236-BFB1-97F0-CD6A-B641D57D75E1}"/>
              </a:ext>
            </a:extLst>
          </p:cNvPr>
          <p:cNvSpPr txBox="1"/>
          <p:nvPr/>
        </p:nvSpPr>
        <p:spPr>
          <a:xfrm>
            <a:off x="125506" y="80682"/>
            <a:ext cx="9018494" cy="584775"/>
          </a:xfrm>
          <a:prstGeom prst="rect">
            <a:avLst/>
          </a:prstGeom>
          <a:noFill/>
        </p:spPr>
        <p:txBody>
          <a:bodyPr wrap="square">
            <a:spAutoFit/>
          </a:bodyPr>
          <a:lstStyle/>
          <a:p>
            <a:r>
              <a:rPr lang="en-IN" sz="3200" dirty="0">
                <a:solidFill>
                  <a:srgbClr val="C00000"/>
                </a:solidFill>
              </a:rPr>
              <a:t>DFD(data flow diagram)Diagram</a:t>
            </a:r>
            <a:endParaRPr lang="en-IN" sz="3200" dirty="0"/>
          </a:p>
        </p:txBody>
      </p:sp>
      <p:sp>
        <p:nvSpPr>
          <p:cNvPr id="5" name="TextBox 4">
            <a:extLst>
              <a:ext uri="{FF2B5EF4-FFF2-40B4-BE49-F238E27FC236}">
                <a16:creationId xmlns:a16="http://schemas.microsoft.com/office/drawing/2014/main" id="{179D5F75-7945-E75A-85B5-2B500C80123B}"/>
              </a:ext>
            </a:extLst>
          </p:cNvPr>
          <p:cNvSpPr txBox="1"/>
          <p:nvPr/>
        </p:nvSpPr>
        <p:spPr>
          <a:xfrm>
            <a:off x="242047" y="869575"/>
            <a:ext cx="4984378" cy="2862322"/>
          </a:xfrm>
          <a:prstGeom prst="rect">
            <a:avLst/>
          </a:prstGeom>
          <a:noFill/>
        </p:spPr>
        <p:txBody>
          <a:bodyPr wrap="square">
            <a:spAutoFit/>
          </a:bodyPr>
          <a:lstStyle/>
          <a:p>
            <a:pPr algn="l"/>
            <a:r>
              <a:rPr lang="en-IN" sz="1800" b="0" i="0" dirty="0">
                <a:solidFill>
                  <a:srgbClr val="202124"/>
                </a:solidFill>
                <a:effectLst/>
                <a:latin typeface="Roboto" panose="02000000000000000000" pitchFamily="2" charset="0"/>
              </a:rPr>
              <a:t>A data flow diagram (DFD) is </a:t>
            </a:r>
            <a:r>
              <a:rPr lang="en-IN" sz="1800" b="1" i="0" dirty="0">
                <a:solidFill>
                  <a:srgbClr val="202124"/>
                </a:solidFill>
                <a:effectLst/>
                <a:latin typeface="Roboto" panose="02000000000000000000" pitchFamily="2" charset="0"/>
              </a:rPr>
              <a:t>a graphical or visual representation using a standardized set of symbols and notations to describe a business's operations through data movement</a:t>
            </a:r>
            <a:r>
              <a:rPr lang="en-IN" sz="1800" b="0" i="0" dirty="0">
                <a:solidFill>
                  <a:srgbClr val="202124"/>
                </a:solidFill>
                <a:effectLst/>
                <a:latin typeface="Roboto" panose="02000000000000000000" pitchFamily="2" charset="0"/>
              </a:rPr>
              <a:t>. </a:t>
            </a:r>
          </a:p>
          <a:p>
            <a:pPr algn="l"/>
            <a:r>
              <a:rPr lang="en-IN" sz="1800" b="0" i="0" dirty="0">
                <a:solidFill>
                  <a:srgbClr val="202124"/>
                </a:solidFill>
                <a:effectLst/>
                <a:latin typeface="Roboto" panose="02000000000000000000" pitchFamily="2" charset="0"/>
              </a:rPr>
              <a:t>   They are often elements of a formal methodology such as Structured Systems Analysis and Design Method (SSADM).</a:t>
            </a:r>
            <a:endParaRPr lang="en-US" sz="1800" b="0" i="0" dirty="0">
              <a:solidFill>
                <a:srgbClr val="202124"/>
              </a:solidFill>
              <a:effectLst/>
              <a:latin typeface="Roboto" panose="02000000000000000000" pitchFamily="2" charset="0"/>
            </a:endParaRPr>
          </a:p>
          <a:p>
            <a:pPr marL="0" indent="0">
              <a:buNone/>
            </a:pPr>
            <a:br>
              <a:rPr lang="en-IN" sz="1800" b="0" i="0" dirty="0">
                <a:solidFill>
                  <a:srgbClr val="202124"/>
                </a:solidFill>
                <a:effectLst/>
                <a:latin typeface="Roboto" panose="02000000000000000000" pitchFamily="2" charset="0"/>
              </a:rPr>
            </a:br>
            <a:endParaRPr lang="en-IN" sz="1800" dirty="0"/>
          </a:p>
        </p:txBody>
      </p:sp>
      <p:pic>
        <p:nvPicPr>
          <p:cNvPr id="6" name="Picture 5">
            <a:extLst>
              <a:ext uri="{FF2B5EF4-FFF2-40B4-BE49-F238E27FC236}">
                <a16:creationId xmlns:a16="http://schemas.microsoft.com/office/drawing/2014/main" id="{9B23FFC0-2350-41C6-7EA8-7F5AC39F8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6425" y="80682"/>
            <a:ext cx="5139159" cy="6719104"/>
          </a:xfrm>
          <a:prstGeom prst="rect">
            <a:avLst/>
          </a:prstGeom>
        </p:spPr>
      </p:pic>
    </p:spTree>
    <p:extLst>
      <p:ext uri="{BB962C8B-B14F-4D97-AF65-F5344CB8AC3E}">
        <p14:creationId xmlns:p14="http://schemas.microsoft.com/office/powerpoint/2010/main" val="2593839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0.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0.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4.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3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7.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Retrospect</Template>
  <TotalTime>178</TotalTime>
  <Words>1162</Words>
  <Application>Microsoft Office PowerPoint</Application>
  <PresentationFormat>Widescreen</PresentationFormat>
  <Paragraphs>104</Paragraphs>
  <Slides>30</Slides>
  <Notes>0</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30</vt:i4>
      </vt:variant>
    </vt:vector>
  </HeadingPairs>
  <TitlesOfParts>
    <vt:vector size="54" baseType="lpstr">
      <vt:lpstr>Algerian</vt:lpstr>
      <vt:lpstr>Arial</vt:lpstr>
      <vt:lpstr>Arial</vt:lpstr>
      <vt:lpstr>Calibri</vt:lpstr>
      <vt:lpstr>Calibri Light</vt:lpstr>
      <vt:lpstr>Century Gothic</vt:lpstr>
      <vt:lpstr>Garamond</vt:lpstr>
      <vt:lpstr>Gill Sans MT</vt:lpstr>
      <vt:lpstr>Mulish</vt:lpstr>
      <vt:lpstr>Roboto</vt:lpstr>
      <vt:lpstr>Times New Roman</vt:lpstr>
      <vt:lpstr>Trebuchet MS</vt:lpstr>
      <vt:lpstr>Wingdings</vt:lpstr>
      <vt:lpstr>Wingdings 3</vt:lpstr>
      <vt:lpstr>1_Retrospect</vt:lpstr>
      <vt:lpstr>Office Theme</vt:lpstr>
      <vt:lpstr>2_Retrospect</vt:lpstr>
      <vt:lpstr>Parcel</vt:lpstr>
      <vt:lpstr>Gallery</vt:lpstr>
      <vt:lpstr>3_Retrospect</vt:lpstr>
      <vt:lpstr>1_Office Theme</vt:lpstr>
      <vt:lpstr>1_Gallery</vt:lpstr>
      <vt:lpstr>Facet</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Durga_Kosuru</dc:creator>
  <cp:lastModifiedBy>Subramanyam Rekhandar</cp:lastModifiedBy>
  <cp:revision>6</cp:revision>
  <dcterms:created xsi:type="dcterms:W3CDTF">2022-09-21T03:43:05Z</dcterms:created>
  <dcterms:modified xsi:type="dcterms:W3CDTF">2024-12-03T18:03:42Z</dcterms:modified>
</cp:coreProperties>
</file>